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93" r:id="rId2"/>
    <p:sldId id="295" r:id="rId3"/>
    <p:sldId id="319" r:id="rId4"/>
    <p:sldId id="297" r:id="rId5"/>
    <p:sldId id="322" r:id="rId6"/>
    <p:sldId id="298" r:id="rId7"/>
    <p:sldId id="377" r:id="rId8"/>
    <p:sldId id="393" r:id="rId9"/>
    <p:sldId id="379" r:id="rId10"/>
    <p:sldId id="380" r:id="rId11"/>
    <p:sldId id="381" r:id="rId12"/>
    <p:sldId id="383" r:id="rId13"/>
    <p:sldId id="384" r:id="rId14"/>
    <p:sldId id="356" r:id="rId15"/>
    <p:sldId id="388" r:id="rId16"/>
    <p:sldId id="389" r:id="rId17"/>
    <p:sldId id="390" r:id="rId18"/>
    <p:sldId id="391" r:id="rId19"/>
    <p:sldId id="392" r:id="rId20"/>
    <p:sldId id="1290" r:id="rId21"/>
    <p:sldId id="1291" r:id="rId22"/>
    <p:sldId id="1292" r:id="rId23"/>
    <p:sldId id="1294" r:id="rId24"/>
    <p:sldId id="1310" r:id="rId25"/>
    <p:sldId id="1147" r:id="rId26"/>
    <p:sldId id="26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78831"/>
  </p:normalViewPr>
  <p:slideViewPr>
    <p:cSldViewPr snapToGrid="0" showGuides="1">
      <p:cViewPr varScale="1">
        <p:scale>
          <a:sx n="107" d="100"/>
          <a:sy n="107" d="100"/>
        </p:scale>
        <p:origin x="184" y="1408"/>
      </p:cViewPr>
      <p:guideLst>
        <p:guide orient="horz" pos="482"/>
        <p:guide pos="325"/>
      </p:guideLst>
    </p:cSldViewPr>
  </p:slideViewPr>
  <p:notesTextViewPr>
    <p:cViewPr>
      <p:scale>
        <a:sx n="1" d="1"/>
        <a:sy n="1" d="1"/>
      </p:scale>
      <p:origin x="0" y="0"/>
    </p:cViewPr>
  </p:notesTextViewPr>
  <p:sorterViewPr>
    <p:cViewPr>
      <p:scale>
        <a:sx n="170" d="100"/>
        <a:sy n="17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90CBD-BEA4-AE4E-A12E-383EA7602137}" type="doc">
      <dgm:prSet loTypeId="urn:microsoft.com/office/officeart/2005/8/layout/radial3" loCatId="" qsTypeId="urn:microsoft.com/office/officeart/2005/8/quickstyle/simple1" qsCatId="simple" csTypeId="urn:microsoft.com/office/officeart/2005/8/colors/colorful4" csCatId="colorful" phldr="1"/>
      <dgm:spPr/>
      <dgm:t>
        <a:bodyPr/>
        <a:lstStyle/>
        <a:p>
          <a:endParaRPr lang="en-US"/>
        </a:p>
      </dgm:t>
    </dgm:pt>
    <dgm:pt modelId="{2664104B-06EF-024E-A7A9-B5F374E6C2DA}">
      <dgm:prSet phldrT="[Text]"/>
      <dgm:spPr/>
      <dgm:t>
        <a:bodyPr/>
        <a:lstStyle/>
        <a:p>
          <a:r>
            <a:rPr lang="en-US" dirty="0" err="1">
              <a:latin typeface="Microsoft YaHei" panose="020B0503020204020204" pitchFamily="34" charset="-122"/>
              <a:ea typeface="Microsoft YaHei" panose="020B0503020204020204" pitchFamily="34" charset="-122"/>
            </a:rPr>
            <a:t>抽象性</a:t>
          </a:r>
          <a:endParaRPr lang="en-US" dirty="0">
            <a:latin typeface="Microsoft YaHei" panose="020B0503020204020204" pitchFamily="34" charset="-122"/>
            <a:ea typeface="Microsoft YaHei" panose="020B0503020204020204" pitchFamily="34" charset="-122"/>
          </a:endParaRPr>
        </a:p>
      </dgm:t>
    </dgm:pt>
    <dgm:pt modelId="{5C21E164-6BEE-BE40-98F8-F51713F4F001}" type="parTrans" cxnId="{FBF8F087-0E51-A643-B7CE-3665DF849A74}">
      <dgm:prSet/>
      <dgm:spPr/>
      <dgm:t>
        <a:bodyPr/>
        <a:lstStyle/>
        <a:p>
          <a:endParaRPr lang="en-US"/>
        </a:p>
      </dgm:t>
    </dgm:pt>
    <dgm:pt modelId="{24E7C1B6-0122-4D49-9B87-3C24B9CA2333}" type="sibTrans" cxnId="{FBF8F087-0E51-A643-B7CE-3665DF849A74}">
      <dgm:prSet/>
      <dgm:spPr/>
      <dgm:t>
        <a:bodyPr/>
        <a:lstStyle/>
        <a:p>
          <a:endParaRPr lang="en-US"/>
        </a:p>
      </dgm:t>
    </dgm:pt>
    <dgm:pt modelId="{1425DE3A-8597-CA4A-AFA0-6E51EFA09E41}">
      <dgm:prSet phldrT="[Text]"/>
      <dgm:spPr/>
      <dgm:t>
        <a:bodyPr/>
        <a:lstStyle/>
        <a:p>
          <a:r>
            <a:rPr lang="en-US" b="1" dirty="0" err="1">
              <a:solidFill>
                <a:srgbClr val="C00000"/>
              </a:solidFill>
              <a:latin typeface="Microsoft YaHei" panose="020B0503020204020204" pitchFamily="34" charset="-122"/>
              <a:ea typeface="Microsoft YaHei" panose="020B0503020204020204" pitchFamily="34" charset="-122"/>
            </a:rPr>
            <a:t>歧义性</a:t>
          </a:r>
          <a:endParaRPr lang="en-US" b="1" dirty="0">
            <a:solidFill>
              <a:srgbClr val="C00000"/>
            </a:solidFill>
            <a:latin typeface="Microsoft YaHei" panose="020B0503020204020204" pitchFamily="34" charset="-122"/>
            <a:ea typeface="Microsoft YaHei" panose="020B0503020204020204" pitchFamily="34" charset="-122"/>
          </a:endParaRPr>
        </a:p>
      </dgm:t>
    </dgm:pt>
    <dgm:pt modelId="{4756029F-20B2-9548-A832-EB9B4671BE68}" type="parTrans" cxnId="{E949C49D-D683-7845-BFD9-C5ABB8B70F37}">
      <dgm:prSet/>
      <dgm:spPr/>
      <dgm:t>
        <a:bodyPr/>
        <a:lstStyle/>
        <a:p>
          <a:endParaRPr lang="en-US"/>
        </a:p>
      </dgm:t>
    </dgm:pt>
    <dgm:pt modelId="{0E264234-53A6-B740-8336-CF9F25A0B7BD}" type="sibTrans" cxnId="{E949C49D-D683-7845-BFD9-C5ABB8B70F37}">
      <dgm:prSet/>
      <dgm:spPr/>
      <dgm:t>
        <a:bodyPr/>
        <a:lstStyle/>
        <a:p>
          <a:endParaRPr lang="en-US"/>
        </a:p>
      </dgm:t>
    </dgm:pt>
    <dgm:pt modelId="{EC839A83-D7F0-B945-B217-6AB565FF52D0}">
      <dgm:prSet phldrT="[Text]"/>
      <dgm:spPr/>
      <dgm:t>
        <a:bodyPr/>
        <a:lstStyle/>
        <a:p>
          <a:r>
            <a:rPr lang="en-US" dirty="0" err="1">
              <a:latin typeface="Microsoft YaHei" panose="020B0503020204020204" pitchFamily="34" charset="-122"/>
              <a:ea typeface="Microsoft YaHei" panose="020B0503020204020204" pitchFamily="34" charset="-122"/>
            </a:rPr>
            <a:t>组合性</a:t>
          </a:r>
          <a:endParaRPr lang="en-US" dirty="0">
            <a:latin typeface="Microsoft YaHei" panose="020B0503020204020204" pitchFamily="34" charset="-122"/>
            <a:ea typeface="Microsoft YaHei" panose="020B0503020204020204" pitchFamily="34" charset="-122"/>
          </a:endParaRPr>
        </a:p>
      </dgm:t>
    </dgm:pt>
    <dgm:pt modelId="{4AF4302D-75B6-4947-A05A-48958CAD96CE}" type="parTrans" cxnId="{F0012B8C-D366-004B-BB9A-E4899C756FAE}">
      <dgm:prSet/>
      <dgm:spPr/>
      <dgm:t>
        <a:bodyPr/>
        <a:lstStyle/>
        <a:p>
          <a:endParaRPr lang="en-US"/>
        </a:p>
      </dgm:t>
    </dgm:pt>
    <dgm:pt modelId="{5190B834-0098-8A4A-8CBE-FCAAFF874361}" type="sibTrans" cxnId="{F0012B8C-D366-004B-BB9A-E4899C756FAE}">
      <dgm:prSet/>
      <dgm:spPr/>
      <dgm:t>
        <a:bodyPr/>
        <a:lstStyle/>
        <a:p>
          <a:endParaRPr lang="en-US"/>
        </a:p>
      </dgm:t>
    </dgm:pt>
    <dgm:pt modelId="{2DFCB7BB-AAA2-9F4B-BE70-18B13F0B09F3}">
      <dgm:prSet/>
      <dgm:spPr/>
      <dgm:t>
        <a:bodyPr/>
        <a:lstStyle/>
        <a:p>
          <a:r>
            <a:rPr lang="en-US" dirty="0" err="1">
              <a:latin typeface="Microsoft YaHei" panose="020B0503020204020204" pitchFamily="34" charset="-122"/>
              <a:ea typeface="Microsoft YaHei" panose="020B0503020204020204" pitchFamily="34" charset="-122"/>
            </a:rPr>
            <a:t>进化性</a:t>
          </a:r>
          <a:endParaRPr lang="en-US" dirty="0">
            <a:latin typeface="Microsoft YaHei" panose="020B0503020204020204" pitchFamily="34" charset="-122"/>
            <a:ea typeface="Microsoft YaHei" panose="020B0503020204020204" pitchFamily="34" charset="-122"/>
          </a:endParaRPr>
        </a:p>
      </dgm:t>
    </dgm:pt>
    <dgm:pt modelId="{9B906BB0-6EB3-E740-B26C-91A7C5E890FB}" type="parTrans" cxnId="{DEF7ABCE-7582-8F4B-8447-B2CB29D7F2D0}">
      <dgm:prSet/>
      <dgm:spPr/>
      <dgm:t>
        <a:bodyPr/>
        <a:lstStyle/>
        <a:p>
          <a:endParaRPr lang="en-US"/>
        </a:p>
      </dgm:t>
    </dgm:pt>
    <dgm:pt modelId="{69CF3621-3C06-2446-818E-5BF54975B615}" type="sibTrans" cxnId="{DEF7ABCE-7582-8F4B-8447-B2CB29D7F2D0}">
      <dgm:prSet/>
      <dgm:spPr/>
      <dgm:t>
        <a:bodyPr/>
        <a:lstStyle/>
        <a:p>
          <a:endParaRPr lang="en-US"/>
        </a:p>
      </dgm:t>
    </dgm:pt>
    <dgm:pt modelId="{212348F5-7F98-D243-9628-2611E2E486F2}">
      <dgm:prSet/>
      <dgm:spPr/>
      <dgm:t>
        <a:bodyPr/>
        <a:lstStyle/>
        <a:p>
          <a:r>
            <a:rPr lang="en-US" dirty="0" err="1">
              <a:latin typeface="Microsoft YaHei" panose="020B0503020204020204" pitchFamily="34" charset="-122"/>
              <a:ea typeface="Microsoft YaHei" panose="020B0503020204020204" pitchFamily="34" charset="-122"/>
            </a:rPr>
            <a:t>非规范性</a:t>
          </a:r>
          <a:endParaRPr lang="en-US" dirty="0">
            <a:latin typeface="Microsoft YaHei" panose="020B0503020204020204" pitchFamily="34" charset="-122"/>
            <a:ea typeface="Microsoft YaHei" panose="020B0503020204020204" pitchFamily="34" charset="-122"/>
          </a:endParaRPr>
        </a:p>
      </dgm:t>
    </dgm:pt>
    <dgm:pt modelId="{FC20330F-6533-274C-8EF9-A8DBEF83F43C}" type="parTrans" cxnId="{BCFACA50-FCC0-1F42-A9BD-A6FCEF2EEBFA}">
      <dgm:prSet/>
      <dgm:spPr/>
      <dgm:t>
        <a:bodyPr/>
        <a:lstStyle/>
        <a:p>
          <a:endParaRPr lang="en-US"/>
        </a:p>
      </dgm:t>
    </dgm:pt>
    <dgm:pt modelId="{39B6C8ED-8D7A-9E40-A108-9820CBDA8A7B}" type="sibTrans" cxnId="{BCFACA50-FCC0-1F42-A9BD-A6FCEF2EEBFA}">
      <dgm:prSet/>
      <dgm:spPr/>
      <dgm:t>
        <a:bodyPr/>
        <a:lstStyle/>
        <a:p>
          <a:endParaRPr lang="en-US"/>
        </a:p>
      </dgm:t>
    </dgm:pt>
    <dgm:pt modelId="{53529DBE-3DFD-9E48-8F70-26EB413BA792}">
      <dgm:prSet/>
      <dgm:spPr/>
      <dgm:t>
        <a:bodyPr/>
        <a:lstStyle/>
        <a:p>
          <a:r>
            <a:rPr lang="en-US" dirty="0" err="1">
              <a:latin typeface="Microsoft YaHei" panose="020B0503020204020204" pitchFamily="34" charset="-122"/>
              <a:ea typeface="Microsoft YaHei" panose="020B0503020204020204" pitchFamily="34" charset="-122"/>
            </a:rPr>
            <a:t>主观性</a:t>
          </a:r>
          <a:endParaRPr lang="en-US" dirty="0">
            <a:latin typeface="Microsoft YaHei" panose="020B0503020204020204" pitchFamily="34" charset="-122"/>
            <a:ea typeface="Microsoft YaHei" panose="020B0503020204020204" pitchFamily="34" charset="-122"/>
          </a:endParaRPr>
        </a:p>
      </dgm:t>
    </dgm:pt>
    <dgm:pt modelId="{F422088E-A537-6E40-8EE1-CAB386463F3E}" type="parTrans" cxnId="{ED01322F-51B7-6546-AA48-EA28158136D7}">
      <dgm:prSet/>
      <dgm:spPr/>
      <dgm:t>
        <a:bodyPr/>
        <a:lstStyle/>
        <a:p>
          <a:endParaRPr lang="en-US"/>
        </a:p>
      </dgm:t>
    </dgm:pt>
    <dgm:pt modelId="{4F065715-052F-644C-85D4-B8ABE1F019F4}" type="sibTrans" cxnId="{ED01322F-51B7-6546-AA48-EA28158136D7}">
      <dgm:prSet/>
      <dgm:spPr/>
      <dgm:t>
        <a:bodyPr/>
        <a:lstStyle/>
        <a:p>
          <a:endParaRPr lang="en-US"/>
        </a:p>
      </dgm:t>
    </dgm:pt>
    <dgm:pt modelId="{5D93B9F6-7BC0-4D42-8AC2-D73F1E4B93D4}">
      <dgm:prSet/>
      <dgm:spPr/>
      <dgm:t>
        <a:bodyPr/>
        <a:lstStyle/>
        <a:p>
          <a:r>
            <a:rPr lang="en-US" dirty="0" err="1">
              <a:latin typeface="Microsoft YaHei" panose="020B0503020204020204" pitchFamily="34" charset="-122"/>
              <a:ea typeface="Microsoft YaHei" panose="020B0503020204020204" pitchFamily="34" charset="-122"/>
            </a:rPr>
            <a:t>知识性</a:t>
          </a:r>
          <a:endParaRPr lang="en-US" dirty="0">
            <a:latin typeface="Microsoft YaHei" panose="020B0503020204020204" pitchFamily="34" charset="-122"/>
            <a:ea typeface="Microsoft YaHei" panose="020B0503020204020204" pitchFamily="34" charset="-122"/>
          </a:endParaRPr>
        </a:p>
      </dgm:t>
    </dgm:pt>
    <dgm:pt modelId="{3C9F85E3-2291-0B4A-B0F8-18A8772C6B6F}" type="parTrans" cxnId="{A8C8FEC4-5B59-6B48-B2DE-9656D0495F91}">
      <dgm:prSet/>
      <dgm:spPr/>
      <dgm:t>
        <a:bodyPr/>
        <a:lstStyle/>
        <a:p>
          <a:endParaRPr lang="en-US"/>
        </a:p>
      </dgm:t>
    </dgm:pt>
    <dgm:pt modelId="{C08615BE-2D3C-624E-896E-A82827E073E6}" type="sibTrans" cxnId="{A8C8FEC4-5B59-6B48-B2DE-9656D0495F91}">
      <dgm:prSet/>
      <dgm:spPr/>
      <dgm:t>
        <a:bodyPr/>
        <a:lstStyle/>
        <a:p>
          <a:endParaRPr lang="en-US"/>
        </a:p>
      </dgm:t>
    </dgm:pt>
    <dgm:pt modelId="{129BDC3C-3CAC-F84E-ABDE-476C0A486BF6}">
      <dgm:prSet/>
      <dgm:spPr/>
      <dgm:t>
        <a:bodyPr/>
        <a:lstStyle/>
        <a:p>
          <a:r>
            <a:rPr lang="en-US" dirty="0" err="1">
              <a:latin typeface="Microsoft YaHei" panose="020B0503020204020204" pitchFamily="34" charset="-122"/>
              <a:ea typeface="Microsoft YaHei" panose="020B0503020204020204" pitchFamily="34" charset="-122"/>
            </a:rPr>
            <a:t>难迁移性</a:t>
          </a:r>
          <a:endParaRPr lang="en-US" dirty="0">
            <a:latin typeface="Microsoft YaHei" panose="020B0503020204020204" pitchFamily="34" charset="-122"/>
            <a:ea typeface="Microsoft YaHei" panose="020B0503020204020204" pitchFamily="34" charset="-122"/>
          </a:endParaRPr>
        </a:p>
      </dgm:t>
    </dgm:pt>
    <dgm:pt modelId="{0E5E60F4-B5F5-8F49-84AA-7CD61AD68E78}" type="parTrans" cxnId="{E30089A5-722E-7641-BA87-7895998EBD0F}">
      <dgm:prSet/>
      <dgm:spPr/>
      <dgm:t>
        <a:bodyPr/>
        <a:lstStyle/>
        <a:p>
          <a:endParaRPr lang="en-US"/>
        </a:p>
      </dgm:t>
    </dgm:pt>
    <dgm:pt modelId="{9A76F122-3AB4-BF45-B276-83B04F51DF97}" type="sibTrans" cxnId="{E30089A5-722E-7641-BA87-7895998EBD0F}">
      <dgm:prSet/>
      <dgm:spPr/>
      <dgm:t>
        <a:bodyPr/>
        <a:lstStyle/>
        <a:p>
          <a:endParaRPr lang="en-US"/>
        </a:p>
      </dgm:t>
    </dgm:pt>
    <dgm:pt modelId="{BD7573FB-35D3-F142-A076-1E3674C0B93F}">
      <dgm:prSet phldrT="[Text]"/>
      <dgm:spPr/>
      <dgm:t>
        <a:bodyPr/>
        <a:lstStyle/>
        <a:p>
          <a:r>
            <a:rPr lang="en-US" dirty="0" err="1">
              <a:latin typeface="Microsoft YaHei" panose="020B0503020204020204" pitchFamily="34" charset="-122"/>
              <a:ea typeface="Microsoft YaHei" panose="020B0503020204020204" pitchFamily="34" charset="-122"/>
            </a:rPr>
            <a:t>语言</a:t>
          </a:r>
          <a:endParaRPr lang="en-US" dirty="0">
            <a:latin typeface="Microsoft YaHei" panose="020B0503020204020204" pitchFamily="34" charset="-122"/>
            <a:ea typeface="Microsoft YaHei" panose="020B0503020204020204" pitchFamily="34" charset="-122"/>
          </a:endParaRPr>
        </a:p>
      </dgm:t>
    </dgm:pt>
    <dgm:pt modelId="{EBAEC113-CD9C-BB47-8380-CEB7B8D66A10}" type="parTrans" cxnId="{035304AB-50DA-8944-894F-36A6E8B4C4D2}">
      <dgm:prSet/>
      <dgm:spPr/>
      <dgm:t>
        <a:bodyPr/>
        <a:lstStyle/>
        <a:p>
          <a:endParaRPr lang="en-US"/>
        </a:p>
      </dgm:t>
    </dgm:pt>
    <dgm:pt modelId="{BD804F5C-914F-7247-998F-A0021131496D}" type="sibTrans" cxnId="{035304AB-50DA-8944-894F-36A6E8B4C4D2}">
      <dgm:prSet/>
      <dgm:spPr/>
      <dgm:t>
        <a:bodyPr/>
        <a:lstStyle/>
        <a:p>
          <a:endParaRPr lang="en-US"/>
        </a:p>
      </dgm:t>
    </dgm:pt>
    <dgm:pt modelId="{D5D99949-845E-814E-96D4-557D5EAB4419}" type="pres">
      <dgm:prSet presAssocID="{D0190CBD-BEA4-AE4E-A12E-383EA7602137}" presName="composite" presStyleCnt="0">
        <dgm:presLayoutVars>
          <dgm:chMax val="1"/>
          <dgm:dir/>
          <dgm:resizeHandles val="exact"/>
        </dgm:presLayoutVars>
      </dgm:prSet>
      <dgm:spPr/>
    </dgm:pt>
    <dgm:pt modelId="{F4FFE114-435F-AC40-9AA8-C32639F3C677}" type="pres">
      <dgm:prSet presAssocID="{D0190CBD-BEA4-AE4E-A12E-383EA7602137}" presName="radial" presStyleCnt="0">
        <dgm:presLayoutVars>
          <dgm:animLvl val="ctr"/>
        </dgm:presLayoutVars>
      </dgm:prSet>
      <dgm:spPr/>
    </dgm:pt>
    <dgm:pt modelId="{B3246A15-C644-7641-A0D6-3D1701D02824}" type="pres">
      <dgm:prSet presAssocID="{BD7573FB-35D3-F142-A076-1E3674C0B93F}" presName="centerShape" presStyleLbl="vennNode1" presStyleIdx="0" presStyleCnt="9"/>
      <dgm:spPr/>
    </dgm:pt>
    <dgm:pt modelId="{BE5A6143-CFF9-F94C-BAC8-4C38FA456881}" type="pres">
      <dgm:prSet presAssocID="{1425DE3A-8597-CA4A-AFA0-6E51EFA09E41}" presName="node" presStyleLbl="vennNode1" presStyleIdx="1" presStyleCnt="9">
        <dgm:presLayoutVars>
          <dgm:bulletEnabled val="1"/>
        </dgm:presLayoutVars>
      </dgm:prSet>
      <dgm:spPr/>
    </dgm:pt>
    <dgm:pt modelId="{79191517-F018-3941-94D7-0D722D86EEE2}" type="pres">
      <dgm:prSet presAssocID="{2664104B-06EF-024E-A7A9-B5F374E6C2DA}" presName="node" presStyleLbl="vennNode1" presStyleIdx="2" presStyleCnt="9">
        <dgm:presLayoutVars>
          <dgm:bulletEnabled val="1"/>
        </dgm:presLayoutVars>
      </dgm:prSet>
      <dgm:spPr/>
    </dgm:pt>
    <dgm:pt modelId="{C6E04E49-65FE-C940-B28B-C2D31830336C}" type="pres">
      <dgm:prSet presAssocID="{EC839A83-D7F0-B945-B217-6AB565FF52D0}" presName="node" presStyleLbl="vennNode1" presStyleIdx="3" presStyleCnt="9">
        <dgm:presLayoutVars>
          <dgm:bulletEnabled val="1"/>
        </dgm:presLayoutVars>
      </dgm:prSet>
      <dgm:spPr/>
    </dgm:pt>
    <dgm:pt modelId="{9A015CD5-696E-074C-8626-DD4E7679A8F4}" type="pres">
      <dgm:prSet presAssocID="{2DFCB7BB-AAA2-9F4B-BE70-18B13F0B09F3}" presName="node" presStyleLbl="vennNode1" presStyleIdx="4" presStyleCnt="9">
        <dgm:presLayoutVars>
          <dgm:bulletEnabled val="1"/>
        </dgm:presLayoutVars>
      </dgm:prSet>
      <dgm:spPr/>
    </dgm:pt>
    <dgm:pt modelId="{7AFBFBF8-9245-A247-BC83-FFA438B1987F}" type="pres">
      <dgm:prSet presAssocID="{212348F5-7F98-D243-9628-2611E2E486F2}" presName="node" presStyleLbl="vennNode1" presStyleIdx="5" presStyleCnt="9">
        <dgm:presLayoutVars>
          <dgm:bulletEnabled val="1"/>
        </dgm:presLayoutVars>
      </dgm:prSet>
      <dgm:spPr/>
    </dgm:pt>
    <dgm:pt modelId="{EFD578D8-15EC-2A46-926A-7593F8A1744A}" type="pres">
      <dgm:prSet presAssocID="{53529DBE-3DFD-9E48-8F70-26EB413BA792}" presName="node" presStyleLbl="vennNode1" presStyleIdx="6" presStyleCnt="9">
        <dgm:presLayoutVars>
          <dgm:bulletEnabled val="1"/>
        </dgm:presLayoutVars>
      </dgm:prSet>
      <dgm:spPr/>
    </dgm:pt>
    <dgm:pt modelId="{0680085D-FAB9-9048-ABE7-48A686D4FE41}" type="pres">
      <dgm:prSet presAssocID="{5D93B9F6-7BC0-4D42-8AC2-D73F1E4B93D4}" presName="node" presStyleLbl="vennNode1" presStyleIdx="7" presStyleCnt="9">
        <dgm:presLayoutVars>
          <dgm:bulletEnabled val="1"/>
        </dgm:presLayoutVars>
      </dgm:prSet>
      <dgm:spPr/>
    </dgm:pt>
    <dgm:pt modelId="{65EA5793-5F11-3848-9863-DAA4F5C9946F}" type="pres">
      <dgm:prSet presAssocID="{129BDC3C-3CAC-F84E-ABDE-476C0A486BF6}" presName="node" presStyleLbl="vennNode1" presStyleIdx="8" presStyleCnt="9">
        <dgm:presLayoutVars>
          <dgm:bulletEnabled val="1"/>
        </dgm:presLayoutVars>
      </dgm:prSet>
      <dgm:spPr/>
    </dgm:pt>
  </dgm:ptLst>
  <dgm:cxnLst>
    <dgm:cxn modelId="{ED01322F-51B7-6546-AA48-EA28158136D7}" srcId="{BD7573FB-35D3-F142-A076-1E3674C0B93F}" destId="{53529DBE-3DFD-9E48-8F70-26EB413BA792}" srcOrd="5" destOrd="0" parTransId="{F422088E-A537-6E40-8EE1-CAB386463F3E}" sibTransId="{4F065715-052F-644C-85D4-B8ABE1F019F4}"/>
    <dgm:cxn modelId="{525DFE33-0288-B643-A409-8FE6F68EE69C}" type="presOf" srcId="{2DFCB7BB-AAA2-9F4B-BE70-18B13F0B09F3}" destId="{9A015CD5-696E-074C-8626-DD4E7679A8F4}" srcOrd="0" destOrd="0" presId="urn:microsoft.com/office/officeart/2005/8/layout/radial3"/>
    <dgm:cxn modelId="{50996148-78DB-D748-93C0-EB52F6CBF053}" type="presOf" srcId="{129BDC3C-3CAC-F84E-ABDE-476C0A486BF6}" destId="{65EA5793-5F11-3848-9863-DAA4F5C9946F}" srcOrd="0" destOrd="0" presId="urn:microsoft.com/office/officeart/2005/8/layout/radial3"/>
    <dgm:cxn modelId="{B53AC64B-ACB7-404C-81F6-762F70FF6393}" type="presOf" srcId="{5D93B9F6-7BC0-4D42-8AC2-D73F1E4B93D4}" destId="{0680085D-FAB9-9048-ABE7-48A686D4FE41}" srcOrd="0" destOrd="0" presId="urn:microsoft.com/office/officeart/2005/8/layout/radial3"/>
    <dgm:cxn modelId="{BCFACA50-FCC0-1F42-A9BD-A6FCEF2EEBFA}" srcId="{BD7573FB-35D3-F142-A076-1E3674C0B93F}" destId="{212348F5-7F98-D243-9628-2611E2E486F2}" srcOrd="4" destOrd="0" parTransId="{FC20330F-6533-274C-8EF9-A8DBEF83F43C}" sibTransId="{39B6C8ED-8D7A-9E40-A108-9820CBDA8A7B}"/>
    <dgm:cxn modelId="{91C26462-A3D1-544E-983A-829E502D19A2}" type="presOf" srcId="{2664104B-06EF-024E-A7A9-B5F374E6C2DA}" destId="{79191517-F018-3941-94D7-0D722D86EEE2}" srcOrd="0" destOrd="0" presId="urn:microsoft.com/office/officeart/2005/8/layout/radial3"/>
    <dgm:cxn modelId="{744C336A-C841-3941-AD89-0BB4540B09D9}" type="presOf" srcId="{212348F5-7F98-D243-9628-2611E2E486F2}" destId="{7AFBFBF8-9245-A247-BC83-FFA438B1987F}" srcOrd="0" destOrd="0" presId="urn:microsoft.com/office/officeart/2005/8/layout/radial3"/>
    <dgm:cxn modelId="{EFCF0C7B-1F95-1547-AFCD-2CEE6F3EC665}" type="presOf" srcId="{EC839A83-D7F0-B945-B217-6AB565FF52D0}" destId="{C6E04E49-65FE-C940-B28B-C2D31830336C}" srcOrd="0" destOrd="0" presId="urn:microsoft.com/office/officeart/2005/8/layout/radial3"/>
    <dgm:cxn modelId="{AB30F07B-36E6-7C40-8978-6D42CEBF8635}" type="presOf" srcId="{1425DE3A-8597-CA4A-AFA0-6E51EFA09E41}" destId="{BE5A6143-CFF9-F94C-BAC8-4C38FA456881}" srcOrd="0" destOrd="0" presId="urn:microsoft.com/office/officeart/2005/8/layout/radial3"/>
    <dgm:cxn modelId="{8DAC477C-F6FE-FB40-9E63-1436315A713B}" type="presOf" srcId="{53529DBE-3DFD-9E48-8F70-26EB413BA792}" destId="{EFD578D8-15EC-2A46-926A-7593F8A1744A}" srcOrd="0" destOrd="0" presId="urn:microsoft.com/office/officeart/2005/8/layout/radial3"/>
    <dgm:cxn modelId="{FBF8F087-0E51-A643-B7CE-3665DF849A74}" srcId="{BD7573FB-35D3-F142-A076-1E3674C0B93F}" destId="{2664104B-06EF-024E-A7A9-B5F374E6C2DA}" srcOrd="1" destOrd="0" parTransId="{5C21E164-6BEE-BE40-98F8-F51713F4F001}" sibTransId="{24E7C1B6-0122-4D49-9B87-3C24B9CA2333}"/>
    <dgm:cxn modelId="{F0012B8C-D366-004B-BB9A-E4899C756FAE}" srcId="{BD7573FB-35D3-F142-A076-1E3674C0B93F}" destId="{EC839A83-D7F0-B945-B217-6AB565FF52D0}" srcOrd="2" destOrd="0" parTransId="{4AF4302D-75B6-4947-A05A-48958CAD96CE}" sibTransId="{5190B834-0098-8A4A-8CBE-FCAAFF874361}"/>
    <dgm:cxn modelId="{E949C49D-D683-7845-BFD9-C5ABB8B70F37}" srcId="{BD7573FB-35D3-F142-A076-1E3674C0B93F}" destId="{1425DE3A-8597-CA4A-AFA0-6E51EFA09E41}" srcOrd="0" destOrd="0" parTransId="{4756029F-20B2-9548-A832-EB9B4671BE68}" sibTransId="{0E264234-53A6-B740-8336-CF9F25A0B7BD}"/>
    <dgm:cxn modelId="{E30089A5-722E-7641-BA87-7895998EBD0F}" srcId="{BD7573FB-35D3-F142-A076-1E3674C0B93F}" destId="{129BDC3C-3CAC-F84E-ABDE-476C0A486BF6}" srcOrd="7" destOrd="0" parTransId="{0E5E60F4-B5F5-8F49-84AA-7CD61AD68E78}" sibTransId="{9A76F122-3AB4-BF45-B276-83B04F51DF97}"/>
    <dgm:cxn modelId="{035304AB-50DA-8944-894F-36A6E8B4C4D2}" srcId="{D0190CBD-BEA4-AE4E-A12E-383EA7602137}" destId="{BD7573FB-35D3-F142-A076-1E3674C0B93F}" srcOrd="0" destOrd="0" parTransId="{EBAEC113-CD9C-BB47-8380-CEB7B8D66A10}" sibTransId="{BD804F5C-914F-7247-998F-A0021131496D}"/>
    <dgm:cxn modelId="{A08E05B0-C348-7547-9AD7-8C2EC8760CA0}" type="presOf" srcId="{BD7573FB-35D3-F142-A076-1E3674C0B93F}" destId="{B3246A15-C644-7641-A0D6-3D1701D02824}" srcOrd="0" destOrd="0" presId="urn:microsoft.com/office/officeart/2005/8/layout/radial3"/>
    <dgm:cxn modelId="{A8C8FEC4-5B59-6B48-B2DE-9656D0495F91}" srcId="{BD7573FB-35D3-F142-A076-1E3674C0B93F}" destId="{5D93B9F6-7BC0-4D42-8AC2-D73F1E4B93D4}" srcOrd="6" destOrd="0" parTransId="{3C9F85E3-2291-0B4A-B0F8-18A8772C6B6F}" sibTransId="{C08615BE-2D3C-624E-896E-A82827E073E6}"/>
    <dgm:cxn modelId="{DEF7ABCE-7582-8F4B-8447-B2CB29D7F2D0}" srcId="{BD7573FB-35D3-F142-A076-1E3674C0B93F}" destId="{2DFCB7BB-AAA2-9F4B-BE70-18B13F0B09F3}" srcOrd="3" destOrd="0" parTransId="{9B906BB0-6EB3-E740-B26C-91A7C5E890FB}" sibTransId="{69CF3621-3C06-2446-818E-5BF54975B615}"/>
    <dgm:cxn modelId="{ECB501E2-FFAD-FE49-9F13-0904D137D05A}" type="presOf" srcId="{D0190CBD-BEA4-AE4E-A12E-383EA7602137}" destId="{D5D99949-845E-814E-96D4-557D5EAB4419}" srcOrd="0" destOrd="0" presId="urn:microsoft.com/office/officeart/2005/8/layout/radial3"/>
    <dgm:cxn modelId="{436B95C8-D5F5-F146-B26B-D6770ABB0F5C}" type="presParOf" srcId="{D5D99949-845E-814E-96D4-557D5EAB4419}" destId="{F4FFE114-435F-AC40-9AA8-C32639F3C677}" srcOrd="0" destOrd="0" presId="urn:microsoft.com/office/officeart/2005/8/layout/radial3"/>
    <dgm:cxn modelId="{21A25D33-5B46-2B42-B378-31F04FF981DF}" type="presParOf" srcId="{F4FFE114-435F-AC40-9AA8-C32639F3C677}" destId="{B3246A15-C644-7641-A0D6-3D1701D02824}" srcOrd="0" destOrd="0" presId="urn:microsoft.com/office/officeart/2005/8/layout/radial3"/>
    <dgm:cxn modelId="{7928DA9F-32E5-CC4D-8220-6211BA348E19}" type="presParOf" srcId="{F4FFE114-435F-AC40-9AA8-C32639F3C677}" destId="{BE5A6143-CFF9-F94C-BAC8-4C38FA456881}" srcOrd="1" destOrd="0" presId="urn:microsoft.com/office/officeart/2005/8/layout/radial3"/>
    <dgm:cxn modelId="{86B92F26-D0B9-E34C-8BE7-9AEB743F906A}" type="presParOf" srcId="{F4FFE114-435F-AC40-9AA8-C32639F3C677}" destId="{79191517-F018-3941-94D7-0D722D86EEE2}" srcOrd="2" destOrd="0" presId="urn:microsoft.com/office/officeart/2005/8/layout/radial3"/>
    <dgm:cxn modelId="{CFBAC938-71A6-3D44-8EF9-44A2A35EDAA5}" type="presParOf" srcId="{F4FFE114-435F-AC40-9AA8-C32639F3C677}" destId="{C6E04E49-65FE-C940-B28B-C2D31830336C}" srcOrd="3" destOrd="0" presId="urn:microsoft.com/office/officeart/2005/8/layout/radial3"/>
    <dgm:cxn modelId="{5639780C-1025-434F-8E01-8268FFA5D828}" type="presParOf" srcId="{F4FFE114-435F-AC40-9AA8-C32639F3C677}" destId="{9A015CD5-696E-074C-8626-DD4E7679A8F4}" srcOrd="4" destOrd="0" presId="urn:microsoft.com/office/officeart/2005/8/layout/radial3"/>
    <dgm:cxn modelId="{95FDDEDA-C776-6E41-B100-496E964D824B}" type="presParOf" srcId="{F4FFE114-435F-AC40-9AA8-C32639F3C677}" destId="{7AFBFBF8-9245-A247-BC83-FFA438B1987F}" srcOrd="5" destOrd="0" presId="urn:microsoft.com/office/officeart/2005/8/layout/radial3"/>
    <dgm:cxn modelId="{D01FE157-9F04-9346-A631-B9B8BD6462BF}" type="presParOf" srcId="{F4FFE114-435F-AC40-9AA8-C32639F3C677}" destId="{EFD578D8-15EC-2A46-926A-7593F8A1744A}" srcOrd="6" destOrd="0" presId="urn:microsoft.com/office/officeart/2005/8/layout/radial3"/>
    <dgm:cxn modelId="{C86431EC-C562-AD48-8C5D-F325C0D9330A}" type="presParOf" srcId="{F4FFE114-435F-AC40-9AA8-C32639F3C677}" destId="{0680085D-FAB9-9048-ABE7-48A686D4FE41}" srcOrd="7" destOrd="0" presId="urn:microsoft.com/office/officeart/2005/8/layout/radial3"/>
    <dgm:cxn modelId="{A0F51628-19BD-1F42-AE71-47AD299540E5}" type="presParOf" srcId="{F4FFE114-435F-AC40-9AA8-C32639F3C677}" destId="{65EA5793-5F11-3848-9863-DAA4F5C9946F}"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C4187E-5752-4442-871D-C79B3E6841F8}" type="doc">
      <dgm:prSet loTypeId="urn:microsoft.com/office/officeart/2005/8/layout/pyramid2" loCatId="" qsTypeId="urn:microsoft.com/office/officeart/2005/8/quickstyle/simple5" qsCatId="simple" csTypeId="urn:microsoft.com/office/officeart/2005/8/colors/accent1_2" csCatId="accent1" phldr="1"/>
      <dgm:spPr/>
    </dgm:pt>
    <dgm:pt modelId="{8F04FCFC-01D1-6140-8895-C501542051C4}">
      <dgm:prSet phldrT="[Text]" custT="1"/>
      <dgm:spPr/>
      <dgm:t>
        <a:bodyPr/>
        <a:lstStyle/>
        <a:p>
          <a:r>
            <a:rPr kumimoji="1" lang="zh-CN" altLang="en-US" sz="1800" dirty="0">
              <a:latin typeface="Microsoft YaHei" charset="-122"/>
              <a:ea typeface="Microsoft YaHei" charset="-122"/>
              <a:cs typeface="Microsoft YaHei" charset="-122"/>
            </a:rPr>
            <a:t>应用系统 </a:t>
          </a:r>
          <a:r>
            <a:rPr kumimoji="1" lang="en-US" altLang="zh-CN" sz="1800" dirty="0">
              <a:latin typeface="Microsoft YaHei" charset="-122"/>
              <a:ea typeface="Microsoft YaHei" charset="-122"/>
              <a:cs typeface="Microsoft YaHei" charset="-122"/>
            </a:rPr>
            <a:t>(NLP+)</a:t>
          </a:r>
          <a:endParaRPr lang="en-US" sz="2000" dirty="0"/>
        </a:p>
      </dgm:t>
    </dgm:pt>
    <dgm:pt modelId="{6E8BB6C4-E5ED-B44C-9FD4-7DD22BFE35B3}" type="parTrans" cxnId="{661FD4B4-D171-CA4F-8773-27ED03EDA8EF}">
      <dgm:prSet/>
      <dgm:spPr/>
      <dgm:t>
        <a:bodyPr/>
        <a:lstStyle/>
        <a:p>
          <a:endParaRPr lang="en-US"/>
        </a:p>
      </dgm:t>
    </dgm:pt>
    <dgm:pt modelId="{EB42A1D4-4E8B-1D44-8050-106F3895F04C}" type="sibTrans" cxnId="{661FD4B4-D171-CA4F-8773-27ED03EDA8EF}">
      <dgm:prSet/>
      <dgm:spPr/>
      <dgm:t>
        <a:bodyPr/>
        <a:lstStyle/>
        <a:p>
          <a:endParaRPr lang="en-US"/>
        </a:p>
      </dgm:t>
    </dgm:pt>
    <dgm:pt modelId="{86DF73D4-6D95-B24F-B89D-92FC43372160}">
      <dgm:prSet phldrT="[Text]" custT="1"/>
      <dgm:spPr/>
      <dgm:t>
        <a:bodyPr/>
        <a:lstStyle/>
        <a:p>
          <a:r>
            <a:rPr kumimoji="1" lang="zh-CN" altLang="en-US" sz="1400" dirty="0">
              <a:latin typeface="Microsoft YaHei" charset="-122"/>
              <a:ea typeface="Microsoft YaHei" charset="-122"/>
              <a:cs typeface="Microsoft YaHei" charset="-122"/>
            </a:rPr>
            <a:t>教育，医疗，司法，金融，机器人等</a:t>
          </a:r>
          <a:endParaRPr lang="en-US" sz="1400" dirty="0"/>
        </a:p>
      </dgm:t>
    </dgm:pt>
    <dgm:pt modelId="{3544088E-07E9-FA42-B72F-AFD8C1C9C1F9}" type="parTrans" cxnId="{7075A7F1-4384-5044-883F-DC30A505C8E0}">
      <dgm:prSet/>
      <dgm:spPr/>
      <dgm:t>
        <a:bodyPr/>
        <a:lstStyle/>
        <a:p>
          <a:endParaRPr lang="en-US"/>
        </a:p>
      </dgm:t>
    </dgm:pt>
    <dgm:pt modelId="{1AE344BC-4652-234A-80BA-0FF74DD6583A}" type="sibTrans" cxnId="{7075A7F1-4384-5044-883F-DC30A505C8E0}">
      <dgm:prSet/>
      <dgm:spPr/>
      <dgm:t>
        <a:bodyPr/>
        <a:lstStyle/>
        <a:p>
          <a:endParaRPr lang="en-US"/>
        </a:p>
      </dgm:t>
    </dgm:pt>
    <dgm:pt modelId="{627C3D3D-55EB-5F40-99F4-8EC7320CDC89}">
      <dgm:prSet phldrT="[Text]" custT="1"/>
      <dgm:spPr/>
      <dgm:t>
        <a:bodyPr/>
        <a:lstStyle/>
        <a:p>
          <a:r>
            <a:rPr kumimoji="1" lang="zh-CN" altLang="en-US" sz="2000" dirty="0">
              <a:latin typeface="Microsoft YaHei" charset="-122"/>
              <a:ea typeface="Microsoft YaHei" charset="-122"/>
              <a:cs typeface="Microsoft YaHei" charset="-122"/>
            </a:rPr>
            <a:t>应用任务</a:t>
          </a:r>
          <a:endParaRPr lang="en-US" sz="2000" dirty="0"/>
        </a:p>
      </dgm:t>
    </dgm:pt>
    <dgm:pt modelId="{B8E9C01A-9D66-9F44-8C14-3F336B9FFEB6}" type="parTrans" cxnId="{9725FDF6-48C2-5342-823B-2DCDEDE12E1B}">
      <dgm:prSet/>
      <dgm:spPr/>
      <dgm:t>
        <a:bodyPr/>
        <a:lstStyle/>
        <a:p>
          <a:endParaRPr lang="en-US"/>
        </a:p>
      </dgm:t>
    </dgm:pt>
    <dgm:pt modelId="{77D36B23-9DA8-504C-9FC1-C5A5A8ECD847}" type="sibTrans" cxnId="{9725FDF6-48C2-5342-823B-2DCDEDE12E1B}">
      <dgm:prSet/>
      <dgm:spPr/>
      <dgm:t>
        <a:bodyPr/>
        <a:lstStyle/>
        <a:p>
          <a:endParaRPr lang="en-US"/>
        </a:p>
      </dgm:t>
    </dgm:pt>
    <dgm:pt modelId="{4A9735C9-D19B-7643-9296-85578A6186C9}">
      <dgm:prSet phldrT="[Text]" custT="1"/>
      <dgm:spPr/>
      <dgm:t>
        <a:bodyPr/>
        <a:lstStyle/>
        <a:p>
          <a:r>
            <a:rPr kumimoji="1" lang="zh-CN" altLang="en-US" sz="2000" dirty="0">
              <a:latin typeface="Microsoft YaHei" charset="-122"/>
              <a:ea typeface="Microsoft YaHei" charset="-122"/>
              <a:cs typeface="Microsoft YaHei" charset="-122"/>
            </a:rPr>
            <a:t>基础任务</a:t>
          </a:r>
          <a:endParaRPr lang="en-US" sz="2000" dirty="0"/>
        </a:p>
      </dgm:t>
    </dgm:pt>
    <dgm:pt modelId="{AFC12B5C-D7D8-5842-8E52-266B4076B0A3}" type="parTrans" cxnId="{80E023E6-A90F-5A4A-9FA1-3F93552DB487}">
      <dgm:prSet/>
      <dgm:spPr/>
      <dgm:t>
        <a:bodyPr/>
        <a:lstStyle/>
        <a:p>
          <a:endParaRPr lang="en-US"/>
        </a:p>
      </dgm:t>
    </dgm:pt>
    <dgm:pt modelId="{A0BF9EA6-8758-F344-B189-1C0BF5B72A2B}" type="sibTrans" cxnId="{80E023E6-A90F-5A4A-9FA1-3F93552DB487}">
      <dgm:prSet/>
      <dgm:spPr/>
      <dgm:t>
        <a:bodyPr/>
        <a:lstStyle/>
        <a:p>
          <a:endParaRPr lang="en-US"/>
        </a:p>
      </dgm:t>
    </dgm:pt>
    <dgm:pt modelId="{8C8B07A5-1FA8-224B-A926-50EA8D34E8B3}">
      <dgm:prSet phldrT="[Text]" custT="1"/>
      <dgm:spPr/>
      <dgm:t>
        <a:bodyPr/>
        <a:lstStyle/>
        <a:p>
          <a:r>
            <a:rPr kumimoji="1" lang="zh-CN" altLang="en-US" sz="2000" dirty="0">
              <a:latin typeface="Microsoft YaHei" charset="-122"/>
              <a:ea typeface="Microsoft YaHei" charset="-122"/>
              <a:cs typeface="Microsoft YaHei" charset="-122"/>
            </a:rPr>
            <a:t>资源建设</a:t>
          </a:r>
          <a:endParaRPr lang="en-US" sz="2000" dirty="0"/>
        </a:p>
      </dgm:t>
    </dgm:pt>
    <dgm:pt modelId="{41FD3F75-C3F7-4847-B904-08CD574AD2E3}" type="parTrans" cxnId="{3F5FFD6E-C4D7-B94C-AC10-C86E6B19009C}">
      <dgm:prSet/>
      <dgm:spPr/>
      <dgm:t>
        <a:bodyPr/>
        <a:lstStyle/>
        <a:p>
          <a:endParaRPr lang="en-US"/>
        </a:p>
      </dgm:t>
    </dgm:pt>
    <dgm:pt modelId="{0ECF823B-7B03-5D4F-9EA5-D66D649FC83B}" type="sibTrans" cxnId="{3F5FFD6E-C4D7-B94C-AC10-C86E6B19009C}">
      <dgm:prSet/>
      <dgm:spPr/>
      <dgm:t>
        <a:bodyPr/>
        <a:lstStyle/>
        <a:p>
          <a:endParaRPr lang="en-US"/>
        </a:p>
      </dgm:t>
    </dgm:pt>
    <dgm:pt modelId="{A967AED6-4412-1446-8483-0130CA6FEE02}">
      <dgm:prSet custT="1"/>
      <dgm:spPr/>
      <dgm:t>
        <a:bodyPr/>
        <a:lstStyle/>
        <a:p>
          <a:r>
            <a:rPr kumimoji="1" lang="zh-CN" altLang="en-US" sz="1400" dirty="0">
              <a:latin typeface="Microsoft YaHei" charset="-122"/>
              <a:ea typeface="Microsoft YaHei" charset="-122"/>
              <a:cs typeface="Microsoft YaHei" charset="-122"/>
            </a:rPr>
            <a:t>信息抽取，情感分析，机器翻译，对话系统等</a:t>
          </a:r>
          <a:endParaRPr lang="en-US" sz="1400" dirty="0"/>
        </a:p>
      </dgm:t>
    </dgm:pt>
    <dgm:pt modelId="{5F180E54-1303-204C-B89F-01D2C156077A}" type="parTrans" cxnId="{F19E75C9-2749-D54C-B201-E797064771C6}">
      <dgm:prSet/>
      <dgm:spPr/>
      <dgm:t>
        <a:bodyPr/>
        <a:lstStyle/>
        <a:p>
          <a:endParaRPr lang="en-US"/>
        </a:p>
      </dgm:t>
    </dgm:pt>
    <dgm:pt modelId="{DAA6E326-3D67-C843-9DB8-3E49E3B86E8D}" type="sibTrans" cxnId="{F19E75C9-2749-D54C-B201-E797064771C6}">
      <dgm:prSet/>
      <dgm:spPr/>
      <dgm:t>
        <a:bodyPr/>
        <a:lstStyle/>
        <a:p>
          <a:endParaRPr lang="en-US"/>
        </a:p>
      </dgm:t>
    </dgm:pt>
    <dgm:pt modelId="{78253737-6006-484B-A02F-1C01D7E95B00}">
      <dgm:prSet custT="1"/>
      <dgm:spPr/>
      <dgm:t>
        <a:bodyPr/>
        <a:lstStyle/>
        <a:p>
          <a:r>
            <a:rPr kumimoji="1" lang="zh-CN" altLang="en-US" sz="1400" b="0" dirty="0">
              <a:solidFill>
                <a:schemeClr val="tx1"/>
              </a:solidFill>
              <a:latin typeface="Microsoft YaHei" charset="-122"/>
              <a:ea typeface="Microsoft YaHei" charset="-122"/>
              <a:cs typeface="Microsoft YaHei" charset="-122"/>
            </a:rPr>
            <a:t>分词，词性标注，句法分析，语义分析等</a:t>
          </a:r>
          <a:endParaRPr lang="en-US" sz="1400" b="0" dirty="0">
            <a:solidFill>
              <a:schemeClr val="tx1"/>
            </a:solidFill>
          </a:endParaRPr>
        </a:p>
      </dgm:t>
    </dgm:pt>
    <dgm:pt modelId="{5886DC5A-B19F-AA49-82DA-C03436F85CE9}" type="parTrans" cxnId="{1900567D-CCB0-2345-8ACC-DE25DD17CF5A}">
      <dgm:prSet/>
      <dgm:spPr/>
      <dgm:t>
        <a:bodyPr/>
        <a:lstStyle/>
        <a:p>
          <a:endParaRPr lang="en-US"/>
        </a:p>
      </dgm:t>
    </dgm:pt>
    <dgm:pt modelId="{2EDEF62F-ADC8-064E-8ABE-BEE9A88D5A18}" type="sibTrans" cxnId="{1900567D-CCB0-2345-8ACC-DE25DD17CF5A}">
      <dgm:prSet/>
      <dgm:spPr/>
      <dgm:t>
        <a:bodyPr/>
        <a:lstStyle/>
        <a:p>
          <a:endParaRPr lang="en-US"/>
        </a:p>
      </dgm:t>
    </dgm:pt>
    <dgm:pt modelId="{5920E571-0635-4F4E-A75E-DF97DE6542DC}">
      <dgm:prSet custT="1"/>
      <dgm:spPr/>
      <dgm:t>
        <a:bodyPr/>
        <a:lstStyle/>
        <a:p>
          <a:r>
            <a:rPr kumimoji="1" lang="zh-CN" altLang="en-US" sz="1400" dirty="0">
              <a:latin typeface="Microsoft YaHei" charset="-122"/>
              <a:ea typeface="Microsoft YaHei" charset="-122"/>
              <a:cs typeface="Microsoft YaHei" charset="-122"/>
            </a:rPr>
            <a:t>语言学知识库建设，语料库资源建设等</a:t>
          </a:r>
          <a:endParaRPr lang="en-US" sz="1200" dirty="0"/>
        </a:p>
      </dgm:t>
    </dgm:pt>
    <dgm:pt modelId="{E517778C-016A-3848-8841-03F3B32B8DBC}" type="parTrans" cxnId="{FFB1EE79-A7F4-6F46-ADF8-777AB0905871}">
      <dgm:prSet/>
      <dgm:spPr/>
      <dgm:t>
        <a:bodyPr/>
        <a:lstStyle/>
        <a:p>
          <a:endParaRPr lang="en-US"/>
        </a:p>
      </dgm:t>
    </dgm:pt>
    <dgm:pt modelId="{EDDEAAAA-E5E8-664B-A9DF-11209B803A9C}" type="sibTrans" cxnId="{FFB1EE79-A7F4-6F46-ADF8-777AB0905871}">
      <dgm:prSet/>
      <dgm:spPr/>
      <dgm:t>
        <a:bodyPr/>
        <a:lstStyle/>
        <a:p>
          <a:endParaRPr lang="en-US"/>
        </a:p>
      </dgm:t>
    </dgm:pt>
    <dgm:pt modelId="{862AB123-3F01-8448-AB57-50DC99FB9CC8}" type="pres">
      <dgm:prSet presAssocID="{EEC4187E-5752-4442-871D-C79B3E6841F8}" presName="compositeShape" presStyleCnt="0">
        <dgm:presLayoutVars>
          <dgm:dir/>
          <dgm:resizeHandles/>
        </dgm:presLayoutVars>
      </dgm:prSet>
      <dgm:spPr/>
    </dgm:pt>
    <dgm:pt modelId="{3E3B7DB6-036A-BF40-B6D2-CB78BBFD8E35}" type="pres">
      <dgm:prSet presAssocID="{EEC4187E-5752-4442-871D-C79B3E6841F8}" presName="pyramid" presStyleLbl="node1" presStyleIdx="0" presStyleCnt="1"/>
      <dgm:spPr/>
    </dgm:pt>
    <dgm:pt modelId="{24144087-E668-5946-A9AA-44958B6702D5}" type="pres">
      <dgm:prSet presAssocID="{EEC4187E-5752-4442-871D-C79B3E6841F8}" presName="theList" presStyleCnt="0"/>
      <dgm:spPr/>
    </dgm:pt>
    <dgm:pt modelId="{A209A040-4B67-0A44-A1C9-89D8F37B5EB8}" type="pres">
      <dgm:prSet presAssocID="{8F04FCFC-01D1-6140-8895-C501542051C4}" presName="aNode" presStyleLbl="fgAcc1" presStyleIdx="0" presStyleCnt="4" custScaleX="122255" custScaleY="267254">
        <dgm:presLayoutVars>
          <dgm:bulletEnabled val="1"/>
        </dgm:presLayoutVars>
      </dgm:prSet>
      <dgm:spPr/>
    </dgm:pt>
    <dgm:pt modelId="{42B2DF29-A956-C84D-A107-6181553ED73E}" type="pres">
      <dgm:prSet presAssocID="{8F04FCFC-01D1-6140-8895-C501542051C4}" presName="aSpace" presStyleCnt="0"/>
      <dgm:spPr/>
    </dgm:pt>
    <dgm:pt modelId="{88D79486-B8E6-5448-97FF-32D1FC9BB224}" type="pres">
      <dgm:prSet presAssocID="{627C3D3D-55EB-5F40-99F4-8EC7320CDC89}" presName="aNode" presStyleLbl="fgAcc1" presStyleIdx="1" presStyleCnt="4" custScaleX="122255" custScaleY="288385" custLinFactY="8746" custLinFactNeighborX="-279" custLinFactNeighborY="100000">
        <dgm:presLayoutVars>
          <dgm:bulletEnabled val="1"/>
        </dgm:presLayoutVars>
      </dgm:prSet>
      <dgm:spPr/>
    </dgm:pt>
    <dgm:pt modelId="{0B668EA9-65B6-774A-912A-F36384193CFE}" type="pres">
      <dgm:prSet presAssocID="{627C3D3D-55EB-5F40-99F4-8EC7320CDC89}" presName="aSpace" presStyleCnt="0"/>
      <dgm:spPr/>
    </dgm:pt>
    <dgm:pt modelId="{2DE260D9-D068-5846-8761-3CF5BB7375FE}" type="pres">
      <dgm:prSet presAssocID="{4A9735C9-D19B-7643-9296-85578A6186C9}" presName="aNode" presStyleLbl="fgAcc1" presStyleIdx="2" presStyleCnt="4" custScaleX="122255" custScaleY="281850" custLinFactY="22266" custLinFactNeighborY="100000">
        <dgm:presLayoutVars>
          <dgm:bulletEnabled val="1"/>
        </dgm:presLayoutVars>
      </dgm:prSet>
      <dgm:spPr/>
    </dgm:pt>
    <dgm:pt modelId="{EDBDE1F1-B957-0C4F-85F0-64CB2DBABC6E}" type="pres">
      <dgm:prSet presAssocID="{4A9735C9-D19B-7643-9296-85578A6186C9}" presName="aSpace" presStyleCnt="0"/>
      <dgm:spPr/>
    </dgm:pt>
    <dgm:pt modelId="{6F96606A-05C9-E141-9657-18437ABEC60C}" type="pres">
      <dgm:prSet presAssocID="{8C8B07A5-1FA8-224B-A926-50EA8D34E8B3}" presName="aNode" presStyleLbl="fgAcc1" presStyleIdx="3" presStyleCnt="4" custScaleX="122255" custScaleY="274947" custLinFactY="52958" custLinFactNeighborX="-279" custLinFactNeighborY="100000">
        <dgm:presLayoutVars>
          <dgm:bulletEnabled val="1"/>
        </dgm:presLayoutVars>
      </dgm:prSet>
      <dgm:spPr/>
    </dgm:pt>
    <dgm:pt modelId="{E58829FA-53DC-D946-8922-00980F925955}" type="pres">
      <dgm:prSet presAssocID="{8C8B07A5-1FA8-224B-A926-50EA8D34E8B3}" presName="aSpace" presStyleCnt="0"/>
      <dgm:spPr/>
    </dgm:pt>
  </dgm:ptLst>
  <dgm:cxnLst>
    <dgm:cxn modelId="{18D89E50-A2E3-AA49-AF87-B36845154074}" type="presOf" srcId="{8F04FCFC-01D1-6140-8895-C501542051C4}" destId="{A209A040-4B67-0A44-A1C9-89D8F37B5EB8}" srcOrd="0" destOrd="0" presId="urn:microsoft.com/office/officeart/2005/8/layout/pyramid2"/>
    <dgm:cxn modelId="{511AAE5B-D461-974C-A87E-C8356815C25F}" type="presOf" srcId="{86DF73D4-6D95-B24F-B89D-92FC43372160}" destId="{A209A040-4B67-0A44-A1C9-89D8F37B5EB8}" srcOrd="0" destOrd="1" presId="urn:microsoft.com/office/officeart/2005/8/layout/pyramid2"/>
    <dgm:cxn modelId="{3F5FFD6E-C4D7-B94C-AC10-C86E6B19009C}" srcId="{EEC4187E-5752-4442-871D-C79B3E6841F8}" destId="{8C8B07A5-1FA8-224B-A926-50EA8D34E8B3}" srcOrd="3" destOrd="0" parTransId="{41FD3F75-C3F7-4847-B904-08CD574AD2E3}" sibTransId="{0ECF823B-7B03-5D4F-9EA5-D66D649FC83B}"/>
    <dgm:cxn modelId="{9255AD6F-E9BB-6648-B030-92712DBBBED4}" type="presOf" srcId="{A967AED6-4412-1446-8483-0130CA6FEE02}" destId="{88D79486-B8E6-5448-97FF-32D1FC9BB224}" srcOrd="0" destOrd="1" presId="urn:microsoft.com/office/officeart/2005/8/layout/pyramid2"/>
    <dgm:cxn modelId="{FFB1EE79-A7F4-6F46-ADF8-777AB0905871}" srcId="{8C8B07A5-1FA8-224B-A926-50EA8D34E8B3}" destId="{5920E571-0635-4F4E-A75E-DF97DE6542DC}" srcOrd="0" destOrd="0" parTransId="{E517778C-016A-3848-8841-03F3B32B8DBC}" sibTransId="{EDDEAAAA-E5E8-664B-A9DF-11209B803A9C}"/>
    <dgm:cxn modelId="{1900567D-CCB0-2345-8ACC-DE25DD17CF5A}" srcId="{4A9735C9-D19B-7643-9296-85578A6186C9}" destId="{78253737-6006-484B-A02F-1C01D7E95B00}" srcOrd="0" destOrd="0" parTransId="{5886DC5A-B19F-AA49-82DA-C03436F85CE9}" sibTransId="{2EDEF62F-ADC8-064E-8ABE-BEE9A88D5A18}"/>
    <dgm:cxn modelId="{715DAC9D-5791-4746-8F00-4AFFFB83A69C}" type="presOf" srcId="{8C8B07A5-1FA8-224B-A926-50EA8D34E8B3}" destId="{6F96606A-05C9-E141-9657-18437ABEC60C}" srcOrd="0" destOrd="0" presId="urn:microsoft.com/office/officeart/2005/8/layout/pyramid2"/>
    <dgm:cxn modelId="{661FD4B4-D171-CA4F-8773-27ED03EDA8EF}" srcId="{EEC4187E-5752-4442-871D-C79B3E6841F8}" destId="{8F04FCFC-01D1-6140-8895-C501542051C4}" srcOrd="0" destOrd="0" parTransId="{6E8BB6C4-E5ED-B44C-9FD4-7DD22BFE35B3}" sibTransId="{EB42A1D4-4E8B-1D44-8050-106F3895F04C}"/>
    <dgm:cxn modelId="{F118CDC8-669C-664F-9B2D-52826DF5A6C5}" type="presOf" srcId="{4A9735C9-D19B-7643-9296-85578A6186C9}" destId="{2DE260D9-D068-5846-8761-3CF5BB7375FE}" srcOrd="0" destOrd="0" presId="urn:microsoft.com/office/officeart/2005/8/layout/pyramid2"/>
    <dgm:cxn modelId="{F19E75C9-2749-D54C-B201-E797064771C6}" srcId="{627C3D3D-55EB-5F40-99F4-8EC7320CDC89}" destId="{A967AED6-4412-1446-8483-0130CA6FEE02}" srcOrd="0" destOrd="0" parTransId="{5F180E54-1303-204C-B89F-01D2C156077A}" sibTransId="{DAA6E326-3D67-C843-9DB8-3E49E3B86E8D}"/>
    <dgm:cxn modelId="{A1D52ED1-CCB7-D249-AB33-54D0F5134C34}" type="presOf" srcId="{EEC4187E-5752-4442-871D-C79B3E6841F8}" destId="{862AB123-3F01-8448-AB57-50DC99FB9CC8}" srcOrd="0" destOrd="0" presId="urn:microsoft.com/office/officeart/2005/8/layout/pyramid2"/>
    <dgm:cxn modelId="{BD0E98DC-9B33-DA43-8DDB-76E325572A0A}" type="presOf" srcId="{78253737-6006-484B-A02F-1C01D7E95B00}" destId="{2DE260D9-D068-5846-8761-3CF5BB7375FE}" srcOrd="0" destOrd="1" presId="urn:microsoft.com/office/officeart/2005/8/layout/pyramid2"/>
    <dgm:cxn modelId="{E724A5DC-5869-524B-90AE-E2C61B51CF49}" type="presOf" srcId="{627C3D3D-55EB-5F40-99F4-8EC7320CDC89}" destId="{88D79486-B8E6-5448-97FF-32D1FC9BB224}" srcOrd="0" destOrd="0" presId="urn:microsoft.com/office/officeart/2005/8/layout/pyramid2"/>
    <dgm:cxn modelId="{80E023E6-A90F-5A4A-9FA1-3F93552DB487}" srcId="{EEC4187E-5752-4442-871D-C79B3E6841F8}" destId="{4A9735C9-D19B-7643-9296-85578A6186C9}" srcOrd="2" destOrd="0" parTransId="{AFC12B5C-D7D8-5842-8E52-266B4076B0A3}" sibTransId="{A0BF9EA6-8758-F344-B189-1C0BF5B72A2B}"/>
    <dgm:cxn modelId="{7075A7F1-4384-5044-883F-DC30A505C8E0}" srcId="{8F04FCFC-01D1-6140-8895-C501542051C4}" destId="{86DF73D4-6D95-B24F-B89D-92FC43372160}" srcOrd="0" destOrd="0" parTransId="{3544088E-07E9-FA42-B72F-AFD8C1C9C1F9}" sibTransId="{1AE344BC-4652-234A-80BA-0FF74DD6583A}"/>
    <dgm:cxn modelId="{9725FDF6-48C2-5342-823B-2DCDEDE12E1B}" srcId="{EEC4187E-5752-4442-871D-C79B3E6841F8}" destId="{627C3D3D-55EB-5F40-99F4-8EC7320CDC89}" srcOrd="1" destOrd="0" parTransId="{B8E9C01A-9D66-9F44-8C14-3F336B9FFEB6}" sibTransId="{77D36B23-9DA8-504C-9FC1-C5A5A8ECD847}"/>
    <dgm:cxn modelId="{9D9667FC-AADE-5949-A32C-59BC9133F047}" type="presOf" srcId="{5920E571-0635-4F4E-A75E-DF97DE6542DC}" destId="{6F96606A-05C9-E141-9657-18437ABEC60C}" srcOrd="0" destOrd="1" presId="urn:microsoft.com/office/officeart/2005/8/layout/pyramid2"/>
    <dgm:cxn modelId="{2942B266-04AC-CF42-9756-E2785AC4C480}" type="presParOf" srcId="{862AB123-3F01-8448-AB57-50DC99FB9CC8}" destId="{3E3B7DB6-036A-BF40-B6D2-CB78BBFD8E35}" srcOrd="0" destOrd="0" presId="urn:microsoft.com/office/officeart/2005/8/layout/pyramid2"/>
    <dgm:cxn modelId="{79340AFB-D384-124B-99A0-4D4BFD2AA67A}" type="presParOf" srcId="{862AB123-3F01-8448-AB57-50DC99FB9CC8}" destId="{24144087-E668-5946-A9AA-44958B6702D5}" srcOrd="1" destOrd="0" presId="urn:microsoft.com/office/officeart/2005/8/layout/pyramid2"/>
    <dgm:cxn modelId="{E10606D9-6691-544E-9C02-4C5E9E86FBA7}" type="presParOf" srcId="{24144087-E668-5946-A9AA-44958B6702D5}" destId="{A209A040-4B67-0A44-A1C9-89D8F37B5EB8}" srcOrd="0" destOrd="0" presId="urn:microsoft.com/office/officeart/2005/8/layout/pyramid2"/>
    <dgm:cxn modelId="{3CD0852E-4E08-C742-B06D-E641B76CE300}" type="presParOf" srcId="{24144087-E668-5946-A9AA-44958B6702D5}" destId="{42B2DF29-A956-C84D-A107-6181553ED73E}" srcOrd="1" destOrd="0" presId="urn:microsoft.com/office/officeart/2005/8/layout/pyramid2"/>
    <dgm:cxn modelId="{29CB1636-523C-0248-9BD4-B2180ACC84E0}" type="presParOf" srcId="{24144087-E668-5946-A9AA-44958B6702D5}" destId="{88D79486-B8E6-5448-97FF-32D1FC9BB224}" srcOrd="2" destOrd="0" presId="urn:microsoft.com/office/officeart/2005/8/layout/pyramid2"/>
    <dgm:cxn modelId="{15A71058-63AF-E24A-8894-A660DC435DF0}" type="presParOf" srcId="{24144087-E668-5946-A9AA-44958B6702D5}" destId="{0B668EA9-65B6-774A-912A-F36384193CFE}" srcOrd="3" destOrd="0" presId="urn:microsoft.com/office/officeart/2005/8/layout/pyramid2"/>
    <dgm:cxn modelId="{8138EBE4-F1CB-F145-A49A-3F3D50683852}" type="presParOf" srcId="{24144087-E668-5946-A9AA-44958B6702D5}" destId="{2DE260D9-D068-5846-8761-3CF5BB7375FE}" srcOrd="4" destOrd="0" presId="urn:microsoft.com/office/officeart/2005/8/layout/pyramid2"/>
    <dgm:cxn modelId="{C798001B-F9A3-3E4A-89A8-B2B4646B6085}" type="presParOf" srcId="{24144087-E668-5946-A9AA-44958B6702D5}" destId="{EDBDE1F1-B957-0C4F-85F0-64CB2DBABC6E}" srcOrd="5" destOrd="0" presId="urn:microsoft.com/office/officeart/2005/8/layout/pyramid2"/>
    <dgm:cxn modelId="{69A45F51-8FC2-5E4E-9813-4DAF3932866B}" type="presParOf" srcId="{24144087-E668-5946-A9AA-44958B6702D5}" destId="{6F96606A-05C9-E141-9657-18437ABEC60C}" srcOrd="6" destOrd="0" presId="urn:microsoft.com/office/officeart/2005/8/layout/pyramid2"/>
    <dgm:cxn modelId="{AB6ABE7C-1C9D-1546-AA51-C4A5E266A281}" type="presParOf" srcId="{24144087-E668-5946-A9AA-44958B6702D5}" destId="{E58829FA-53DC-D946-8922-00980F92595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A5A23B-D8BE-0246-B44B-799CD71295DB}" type="doc">
      <dgm:prSet loTypeId="urn:microsoft.com/office/officeart/2005/8/layout/pyramid4" loCatId="list" qsTypeId="urn:microsoft.com/office/officeart/2005/8/quickstyle/simple2" qsCatId="simple" csTypeId="urn:microsoft.com/office/officeart/2005/8/colors/colorful4" csCatId="colorful" phldr="1"/>
      <dgm:spPr/>
      <dgm:t>
        <a:bodyPr/>
        <a:lstStyle/>
        <a:p>
          <a:endParaRPr lang="en-US"/>
        </a:p>
      </dgm:t>
    </dgm:pt>
    <dgm:pt modelId="{01EC9467-D27B-A447-83CD-C00CF5B72496}">
      <dgm:prSet/>
      <dgm:spPr/>
      <dgm:t>
        <a:bodyPr/>
        <a:lstStyle/>
        <a:p>
          <a:r>
            <a:rPr lang="en-CN" b="0" dirty="0">
              <a:latin typeface="Microsoft YaHei" panose="020B0503020204020204" pitchFamily="34" charset="-122"/>
              <a:ea typeface="Microsoft YaHei" panose="020B0503020204020204" pitchFamily="34" charset="-122"/>
            </a:rPr>
            <a:t>文本分类问题</a:t>
          </a:r>
        </a:p>
      </dgm:t>
    </dgm:pt>
    <dgm:pt modelId="{96573996-A9C7-2F44-8CED-F01BA2AD991B}" type="parTrans" cxnId="{36881BFE-4E57-0E4B-AEAE-18841AF21911}">
      <dgm:prSet/>
      <dgm:spPr/>
      <dgm:t>
        <a:bodyPr/>
        <a:lstStyle/>
        <a:p>
          <a:endParaRPr lang="en-US"/>
        </a:p>
      </dgm:t>
    </dgm:pt>
    <dgm:pt modelId="{6DA2C3D0-972E-D24F-BF2D-E20850EC05DB}" type="sibTrans" cxnId="{36881BFE-4E57-0E4B-AEAE-18841AF21911}">
      <dgm:prSet/>
      <dgm:spPr/>
      <dgm:t>
        <a:bodyPr/>
        <a:lstStyle/>
        <a:p>
          <a:endParaRPr lang="en-US"/>
        </a:p>
      </dgm:t>
    </dgm:pt>
    <dgm:pt modelId="{CF70D8D1-BB0B-C249-B7F7-E31D61BD0333}">
      <dgm:prSet/>
      <dgm:spPr/>
      <dgm:t>
        <a:bodyPr/>
        <a:lstStyle/>
        <a:p>
          <a:r>
            <a:rPr lang="en-CN" b="0">
              <a:latin typeface="Microsoft YaHei" panose="020B0503020204020204" pitchFamily="34" charset="-122"/>
              <a:ea typeface="Microsoft YaHei" panose="020B0503020204020204" pitchFamily="34" charset="-122"/>
            </a:rPr>
            <a:t>文本匹配问题</a:t>
          </a:r>
        </a:p>
      </dgm:t>
    </dgm:pt>
    <dgm:pt modelId="{74428F01-2807-CB40-A2BA-CCCC981E25EB}" type="parTrans" cxnId="{65864F1A-121A-384B-8FA7-1CB0B1ED8B8C}">
      <dgm:prSet/>
      <dgm:spPr/>
      <dgm:t>
        <a:bodyPr/>
        <a:lstStyle/>
        <a:p>
          <a:endParaRPr lang="en-US"/>
        </a:p>
      </dgm:t>
    </dgm:pt>
    <dgm:pt modelId="{33761971-F556-F242-BC44-50F4C1C37CFB}" type="sibTrans" cxnId="{65864F1A-121A-384B-8FA7-1CB0B1ED8B8C}">
      <dgm:prSet/>
      <dgm:spPr/>
      <dgm:t>
        <a:bodyPr/>
        <a:lstStyle/>
        <a:p>
          <a:endParaRPr lang="en-US"/>
        </a:p>
      </dgm:t>
    </dgm:pt>
    <dgm:pt modelId="{3CA0F464-C52D-BA40-AE46-F453AF7D3636}">
      <dgm:prSet/>
      <dgm:spPr/>
      <dgm:t>
        <a:bodyPr/>
        <a:lstStyle/>
        <a:p>
          <a:r>
            <a:rPr lang="en-CN" b="0" dirty="0">
              <a:latin typeface="Microsoft YaHei" panose="020B0503020204020204" pitchFamily="34" charset="-122"/>
              <a:ea typeface="Microsoft YaHei" panose="020B0503020204020204" pitchFamily="34" charset="-122"/>
            </a:rPr>
            <a:t>结构预测问题</a:t>
          </a:r>
        </a:p>
      </dgm:t>
    </dgm:pt>
    <dgm:pt modelId="{2E179097-D4AF-0947-B046-AA9883D07BC1}" type="parTrans" cxnId="{3D2AC02D-F409-D146-9181-026E66318817}">
      <dgm:prSet/>
      <dgm:spPr/>
      <dgm:t>
        <a:bodyPr/>
        <a:lstStyle/>
        <a:p>
          <a:endParaRPr lang="en-US"/>
        </a:p>
      </dgm:t>
    </dgm:pt>
    <dgm:pt modelId="{0E579A44-C958-4449-8621-636BF8ADD73C}" type="sibTrans" cxnId="{3D2AC02D-F409-D146-9181-026E66318817}">
      <dgm:prSet/>
      <dgm:spPr/>
      <dgm:t>
        <a:bodyPr/>
        <a:lstStyle/>
        <a:p>
          <a:endParaRPr lang="en-US"/>
        </a:p>
      </dgm:t>
    </dgm:pt>
    <dgm:pt modelId="{B81A3892-E455-234A-9546-98CD83D2189C}">
      <dgm:prSet/>
      <dgm:spPr/>
      <dgm:t>
        <a:bodyPr/>
        <a:lstStyle/>
        <a:p>
          <a:r>
            <a:rPr lang="en-CN" b="0" dirty="0">
              <a:latin typeface="Microsoft YaHei" panose="020B0503020204020204" pitchFamily="34" charset="-122"/>
              <a:ea typeface="Microsoft YaHei" panose="020B0503020204020204" pitchFamily="34" charset="-122"/>
            </a:rPr>
            <a:t>序列到序列问题</a:t>
          </a:r>
        </a:p>
      </dgm:t>
    </dgm:pt>
    <dgm:pt modelId="{30532715-18E0-A54D-ABC4-4AB9F5DE0E33}" type="parTrans" cxnId="{B38C6311-957C-F242-AE17-F53D5A4B42EB}">
      <dgm:prSet/>
      <dgm:spPr/>
      <dgm:t>
        <a:bodyPr/>
        <a:lstStyle/>
        <a:p>
          <a:endParaRPr lang="en-US"/>
        </a:p>
      </dgm:t>
    </dgm:pt>
    <dgm:pt modelId="{DA50D52E-C2A2-B846-9804-45C12319D1D2}" type="sibTrans" cxnId="{B38C6311-957C-F242-AE17-F53D5A4B42EB}">
      <dgm:prSet/>
      <dgm:spPr/>
      <dgm:t>
        <a:bodyPr/>
        <a:lstStyle/>
        <a:p>
          <a:endParaRPr lang="en-US"/>
        </a:p>
      </dgm:t>
    </dgm:pt>
    <dgm:pt modelId="{B2CD167D-0FB5-C547-9917-35A2C3160799}" type="pres">
      <dgm:prSet presAssocID="{8CA5A23B-D8BE-0246-B44B-799CD71295DB}" presName="compositeShape" presStyleCnt="0">
        <dgm:presLayoutVars>
          <dgm:chMax val="9"/>
          <dgm:dir/>
          <dgm:resizeHandles val="exact"/>
        </dgm:presLayoutVars>
      </dgm:prSet>
      <dgm:spPr/>
    </dgm:pt>
    <dgm:pt modelId="{05CF49CE-9DB6-B04A-A398-BCE5EF359833}" type="pres">
      <dgm:prSet presAssocID="{8CA5A23B-D8BE-0246-B44B-799CD71295DB}" presName="triangle1" presStyleLbl="node1" presStyleIdx="0" presStyleCnt="4">
        <dgm:presLayoutVars>
          <dgm:bulletEnabled val="1"/>
        </dgm:presLayoutVars>
      </dgm:prSet>
      <dgm:spPr/>
    </dgm:pt>
    <dgm:pt modelId="{C4EE880A-7E8F-AA47-A90D-C85BA149A04C}" type="pres">
      <dgm:prSet presAssocID="{8CA5A23B-D8BE-0246-B44B-799CD71295DB}" presName="triangle2" presStyleLbl="node1" presStyleIdx="1" presStyleCnt="4">
        <dgm:presLayoutVars>
          <dgm:bulletEnabled val="1"/>
        </dgm:presLayoutVars>
      </dgm:prSet>
      <dgm:spPr/>
    </dgm:pt>
    <dgm:pt modelId="{BE37EDDD-13A6-D64C-A590-2A5D8F7A2FEF}" type="pres">
      <dgm:prSet presAssocID="{8CA5A23B-D8BE-0246-B44B-799CD71295DB}" presName="triangle3" presStyleLbl="node1" presStyleIdx="2" presStyleCnt="4">
        <dgm:presLayoutVars>
          <dgm:bulletEnabled val="1"/>
        </dgm:presLayoutVars>
      </dgm:prSet>
      <dgm:spPr/>
    </dgm:pt>
    <dgm:pt modelId="{E99D0E45-C61F-5B41-823E-60953687DFE9}" type="pres">
      <dgm:prSet presAssocID="{8CA5A23B-D8BE-0246-B44B-799CD71295DB}" presName="triangle4" presStyleLbl="node1" presStyleIdx="3" presStyleCnt="4">
        <dgm:presLayoutVars>
          <dgm:bulletEnabled val="1"/>
        </dgm:presLayoutVars>
      </dgm:prSet>
      <dgm:spPr/>
    </dgm:pt>
  </dgm:ptLst>
  <dgm:cxnLst>
    <dgm:cxn modelId="{B38C6311-957C-F242-AE17-F53D5A4B42EB}" srcId="{8CA5A23B-D8BE-0246-B44B-799CD71295DB}" destId="{B81A3892-E455-234A-9546-98CD83D2189C}" srcOrd="3" destOrd="0" parTransId="{30532715-18E0-A54D-ABC4-4AB9F5DE0E33}" sibTransId="{DA50D52E-C2A2-B846-9804-45C12319D1D2}"/>
    <dgm:cxn modelId="{72B09F12-5648-EB40-840F-ECF2287547DE}" type="presOf" srcId="{8CA5A23B-D8BE-0246-B44B-799CD71295DB}" destId="{B2CD167D-0FB5-C547-9917-35A2C3160799}" srcOrd="0" destOrd="0" presId="urn:microsoft.com/office/officeart/2005/8/layout/pyramid4"/>
    <dgm:cxn modelId="{65864F1A-121A-384B-8FA7-1CB0B1ED8B8C}" srcId="{8CA5A23B-D8BE-0246-B44B-799CD71295DB}" destId="{CF70D8D1-BB0B-C249-B7F7-E31D61BD0333}" srcOrd="1" destOrd="0" parTransId="{74428F01-2807-CB40-A2BA-CCCC981E25EB}" sibTransId="{33761971-F556-F242-BC44-50F4C1C37CFB}"/>
    <dgm:cxn modelId="{3D2AC02D-F409-D146-9181-026E66318817}" srcId="{8CA5A23B-D8BE-0246-B44B-799CD71295DB}" destId="{3CA0F464-C52D-BA40-AE46-F453AF7D3636}" srcOrd="0" destOrd="0" parTransId="{2E179097-D4AF-0947-B046-AA9883D07BC1}" sibTransId="{0E579A44-C958-4449-8621-636BF8ADD73C}"/>
    <dgm:cxn modelId="{9AF3933C-523D-2D4B-80A0-7A617EE7FFFF}" type="presOf" srcId="{3CA0F464-C52D-BA40-AE46-F453AF7D3636}" destId="{05CF49CE-9DB6-B04A-A398-BCE5EF359833}" srcOrd="0" destOrd="0" presId="urn:microsoft.com/office/officeart/2005/8/layout/pyramid4"/>
    <dgm:cxn modelId="{3702B474-3279-3745-90A9-D86B97322F62}" type="presOf" srcId="{01EC9467-D27B-A447-83CD-C00CF5B72496}" destId="{BE37EDDD-13A6-D64C-A590-2A5D8F7A2FEF}" srcOrd="0" destOrd="0" presId="urn:microsoft.com/office/officeart/2005/8/layout/pyramid4"/>
    <dgm:cxn modelId="{2990BAC3-CC0A-7E4B-8073-AC4BB0F9A056}" type="presOf" srcId="{B81A3892-E455-234A-9546-98CD83D2189C}" destId="{E99D0E45-C61F-5B41-823E-60953687DFE9}" srcOrd="0" destOrd="0" presId="urn:microsoft.com/office/officeart/2005/8/layout/pyramid4"/>
    <dgm:cxn modelId="{1AC50CD2-6089-EF46-B292-EF456FEA415D}" type="presOf" srcId="{CF70D8D1-BB0B-C249-B7F7-E31D61BD0333}" destId="{C4EE880A-7E8F-AA47-A90D-C85BA149A04C}" srcOrd="0" destOrd="0" presId="urn:microsoft.com/office/officeart/2005/8/layout/pyramid4"/>
    <dgm:cxn modelId="{36881BFE-4E57-0E4B-AEAE-18841AF21911}" srcId="{8CA5A23B-D8BE-0246-B44B-799CD71295DB}" destId="{01EC9467-D27B-A447-83CD-C00CF5B72496}" srcOrd="2" destOrd="0" parTransId="{96573996-A9C7-2F44-8CED-F01BA2AD991B}" sibTransId="{6DA2C3D0-972E-D24F-BF2D-E20850EC05DB}"/>
    <dgm:cxn modelId="{06133173-55BC-EA40-8838-ACA3EFD86D46}" type="presParOf" srcId="{B2CD167D-0FB5-C547-9917-35A2C3160799}" destId="{05CF49CE-9DB6-B04A-A398-BCE5EF359833}" srcOrd="0" destOrd="0" presId="urn:microsoft.com/office/officeart/2005/8/layout/pyramid4"/>
    <dgm:cxn modelId="{029F1AE3-1421-DD43-990E-7BA5A83EFE97}" type="presParOf" srcId="{B2CD167D-0FB5-C547-9917-35A2C3160799}" destId="{C4EE880A-7E8F-AA47-A90D-C85BA149A04C}" srcOrd="1" destOrd="0" presId="urn:microsoft.com/office/officeart/2005/8/layout/pyramid4"/>
    <dgm:cxn modelId="{B3EFC841-7AE6-4C4F-A8FE-ECB0398A6D8E}" type="presParOf" srcId="{B2CD167D-0FB5-C547-9917-35A2C3160799}" destId="{BE37EDDD-13A6-D64C-A590-2A5D8F7A2FEF}" srcOrd="2" destOrd="0" presId="urn:microsoft.com/office/officeart/2005/8/layout/pyramid4"/>
    <dgm:cxn modelId="{C300D007-9B91-A24F-BA64-A808414A01B3}" type="presParOf" srcId="{B2CD167D-0FB5-C547-9917-35A2C3160799}" destId="{E99D0E45-C61F-5B41-823E-60953687DFE9}"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46A15-C644-7641-A0D6-3D1701D02824}">
      <dsp:nvSpPr>
        <dsp:cNvPr id="0" name=""/>
        <dsp:cNvSpPr/>
      </dsp:nvSpPr>
      <dsp:spPr>
        <a:xfrm>
          <a:off x="1512892" y="1182346"/>
          <a:ext cx="2945494" cy="2945494"/>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err="1">
              <a:latin typeface="Microsoft YaHei" panose="020B0503020204020204" pitchFamily="34" charset="-122"/>
              <a:ea typeface="Microsoft YaHei" panose="020B0503020204020204" pitchFamily="34" charset="-122"/>
            </a:rPr>
            <a:t>语言</a:t>
          </a:r>
          <a:endParaRPr lang="en-US" sz="6500" kern="1200" dirty="0">
            <a:latin typeface="Microsoft YaHei" panose="020B0503020204020204" pitchFamily="34" charset="-122"/>
            <a:ea typeface="Microsoft YaHei" panose="020B0503020204020204" pitchFamily="34" charset="-122"/>
          </a:endParaRPr>
        </a:p>
      </dsp:txBody>
      <dsp:txXfrm>
        <a:off x="1944250" y="1613704"/>
        <a:ext cx="2082778" cy="2082778"/>
      </dsp:txXfrm>
    </dsp:sp>
    <dsp:sp modelId="{BE5A6143-CFF9-F94C-BAC8-4C38FA456881}">
      <dsp:nvSpPr>
        <dsp:cNvPr id="0" name=""/>
        <dsp:cNvSpPr/>
      </dsp:nvSpPr>
      <dsp:spPr>
        <a:xfrm>
          <a:off x="2249266" y="525"/>
          <a:ext cx="1472747" cy="1472747"/>
        </a:xfrm>
        <a:prstGeom prst="ellipse">
          <a:avLst/>
        </a:prstGeom>
        <a:solidFill>
          <a:schemeClr val="accent4">
            <a:alpha val="50000"/>
            <a:hueOff val="1563936"/>
            <a:satOff val="-5097"/>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rgbClr val="C00000"/>
              </a:solidFill>
              <a:latin typeface="Microsoft YaHei" panose="020B0503020204020204" pitchFamily="34" charset="-122"/>
              <a:ea typeface="Microsoft YaHei" panose="020B0503020204020204" pitchFamily="34" charset="-122"/>
            </a:rPr>
            <a:t>歧义性</a:t>
          </a:r>
          <a:endParaRPr lang="en-US" sz="2400" b="1" kern="1200" dirty="0">
            <a:solidFill>
              <a:srgbClr val="C00000"/>
            </a:solidFill>
            <a:latin typeface="Microsoft YaHei" panose="020B0503020204020204" pitchFamily="34" charset="-122"/>
            <a:ea typeface="Microsoft YaHei" panose="020B0503020204020204" pitchFamily="34" charset="-122"/>
          </a:endParaRPr>
        </a:p>
      </dsp:txBody>
      <dsp:txXfrm>
        <a:off x="2464945" y="216204"/>
        <a:ext cx="1041389" cy="1041389"/>
      </dsp:txXfrm>
    </dsp:sp>
    <dsp:sp modelId="{79191517-F018-3941-94D7-0D722D86EEE2}">
      <dsp:nvSpPr>
        <dsp:cNvPr id="0" name=""/>
        <dsp:cNvSpPr/>
      </dsp:nvSpPr>
      <dsp:spPr>
        <a:xfrm>
          <a:off x="3605634" y="562351"/>
          <a:ext cx="1472747" cy="1472747"/>
        </a:xfrm>
        <a:prstGeom prst="ellipse">
          <a:avLst/>
        </a:prstGeom>
        <a:solidFill>
          <a:schemeClr val="accent4">
            <a:alpha val="50000"/>
            <a:hueOff val="3127872"/>
            <a:satOff val="-10194"/>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抽象性</a:t>
          </a:r>
          <a:endParaRPr lang="en-US" sz="2400" kern="1200" dirty="0">
            <a:latin typeface="Microsoft YaHei" panose="020B0503020204020204" pitchFamily="34" charset="-122"/>
            <a:ea typeface="Microsoft YaHei" panose="020B0503020204020204" pitchFamily="34" charset="-122"/>
          </a:endParaRPr>
        </a:p>
      </dsp:txBody>
      <dsp:txXfrm>
        <a:off x="3821313" y="778030"/>
        <a:ext cx="1041389" cy="1041389"/>
      </dsp:txXfrm>
    </dsp:sp>
    <dsp:sp modelId="{C6E04E49-65FE-C940-B28B-C2D31830336C}">
      <dsp:nvSpPr>
        <dsp:cNvPr id="0" name=""/>
        <dsp:cNvSpPr/>
      </dsp:nvSpPr>
      <dsp:spPr>
        <a:xfrm>
          <a:off x="4167460" y="1918719"/>
          <a:ext cx="1472747" cy="1472747"/>
        </a:xfrm>
        <a:prstGeom prst="ellipse">
          <a:avLst/>
        </a:prstGeom>
        <a:solidFill>
          <a:schemeClr val="accent4">
            <a:alpha val="50000"/>
            <a:hueOff val="4691808"/>
            <a:satOff val="-15291"/>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组合性</a:t>
          </a:r>
          <a:endParaRPr lang="en-US" sz="2400" kern="1200" dirty="0">
            <a:latin typeface="Microsoft YaHei" panose="020B0503020204020204" pitchFamily="34" charset="-122"/>
            <a:ea typeface="Microsoft YaHei" panose="020B0503020204020204" pitchFamily="34" charset="-122"/>
          </a:endParaRPr>
        </a:p>
      </dsp:txBody>
      <dsp:txXfrm>
        <a:off x="4383139" y="2134398"/>
        <a:ext cx="1041389" cy="1041389"/>
      </dsp:txXfrm>
    </dsp:sp>
    <dsp:sp modelId="{9A015CD5-696E-074C-8626-DD4E7679A8F4}">
      <dsp:nvSpPr>
        <dsp:cNvPr id="0" name=""/>
        <dsp:cNvSpPr/>
      </dsp:nvSpPr>
      <dsp:spPr>
        <a:xfrm>
          <a:off x="3605634" y="3275088"/>
          <a:ext cx="1472747" cy="1472747"/>
        </a:xfrm>
        <a:prstGeom prst="ellipse">
          <a:avLst/>
        </a:prstGeom>
        <a:solidFill>
          <a:schemeClr val="accent4">
            <a:alpha val="50000"/>
            <a:hueOff val="6255745"/>
            <a:satOff val="-20388"/>
            <a:lumOff val="10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进化性</a:t>
          </a:r>
          <a:endParaRPr lang="en-US" sz="2400" kern="1200" dirty="0">
            <a:latin typeface="Microsoft YaHei" panose="020B0503020204020204" pitchFamily="34" charset="-122"/>
            <a:ea typeface="Microsoft YaHei" panose="020B0503020204020204" pitchFamily="34" charset="-122"/>
          </a:endParaRPr>
        </a:p>
      </dsp:txBody>
      <dsp:txXfrm>
        <a:off x="3821313" y="3490767"/>
        <a:ext cx="1041389" cy="1041389"/>
      </dsp:txXfrm>
    </dsp:sp>
    <dsp:sp modelId="{7AFBFBF8-9245-A247-BC83-FFA438B1987F}">
      <dsp:nvSpPr>
        <dsp:cNvPr id="0" name=""/>
        <dsp:cNvSpPr/>
      </dsp:nvSpPr>
      <dsp:spPr>
        <a:xfrm>
          <a:off x="2249266" y="3836914"/>
          <a:ext cx="1472747" cy="1472747"/>
        </a:xfrm>
        <a:prstGeom prst="ellipse">
          <a:avLst/>
        </a:prstGeom>
        <a:solidFill>
          <a:schemeClr val="accent4">
            <a:alpha val="50000"/>
            <a:hueOff val="7819681"/>
            <a:satOff val="-25486"/>
            <a:lumOff val="1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非规范性</a:t>
          </a:r>
          <a:endParaRPr lang="en-US" sz="2400" kern="1200" dirty="0">
            <a:latin typeface="Microsoft YaHei" panose="020B0503020204020204" pitchFamily="34" charset="-122"/>
            <a:ea typeface="Microsoft YaHei" panose="020B0503020204020204" pitchFamily="34" charset="-122"/>
          </a:endParaRPr>
        </a:p>
      </dsp:txBody>
      <dsp:txXfrm>
        <a:off x="2464945" y="4052593"/>
        <a:ext cx="1041389" cy="1041389"/>
      </dsp:txXfrm>
    </dsp:sp>
    <dsp:sp modelId="{EFD578D8-15EC-2A46-926A-7593F8A1744A}">
      <dsp:nvSpPr>
        <dsp:cNvPr id="0" name=""/>
        <dsp:cNvSpPr/>
      </dsp:nvSpPr>
      <dsp:spPr>
        <a:xfrm>
          <a:off x="892898" y="3275088"/>
          <a:ext cx="1472747" cy="1472747"/>
        </a:xfrm>
        <a:prstGeom prst="ellipse">
          <a:avLst/>
        </a:prstGeom>
        <a:solidFill>
          <a:schemeClr val="accent4">
            <a:alpha val="50000"/>
            <a:hueOff val="9383617"/>
            <a:satOff val="-30583"/>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主观性</a:t>
          </a:r>
          <a:endParaRPr lang="en-US" sz="2400" kern="1200" dirty="0">
            <a:latin typeface="Microsoft YaHei" panose="020B0503020204020204" pitchFamily="34" charset="-122"/>
            <a:ea typeface="Microsoft YaHei" panose="020B0503020204020204" pitchFamily="34" charset="-122"/>
          </a:endParaRPr>
        </a:p>
      </dsp:txBody>
      <dsp:txXfrm>
        <a:off x="1108577" y="3490767"/>
        <a:ext cx="1041389" cy="1041389"/>
      </dsp:txXfrm>
    </dsp:sp>
    <dsp:sp modelId="{0680085D-FAB9-9048-ABE7-48A686D4FE41}">
      <dsp:nvSpPr>
        <dsp:cNvPr id="0" name=""/>
        <dsp:cNvSpPr/>
      </dsp:nvSpPr>
      <dsp:spPr>
        <a:xfrm>
          <a:off x="331072" y="1918719"/>
          <a:ext cx="1472747" cy="1472747"/>
        </a:xfrm>
        <a:prstGeom prst="ellipse">
          <a:avLst/>
        </a:prstGeom>
        <a:solidFill>
          <a:schemeClr val="accent4">
            <a:alpha val="50000"/>
            <a:hueOff val="10947554"/>
            <a:satOff val="-35680"/>
            <a:lumOff val="19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知识性</a:t>
          </a:r>
          <a:endParaRPr lang="en-US" sz="2400" kern="1200" dirty="0">
            <a:latin typeface="Microsoft YaHei" panose="020B0503020204020204" pitchFamily="34" charset="-122"/>
            <a:ea typeface="Microsoft YaHei" panose="020B0503020204020204" pitchFamily="34" charset="-122"/>
          </a:endParaRPr>
        </a:p>
      </dsp:txBody>
      <dsp:txXfrm>
        <a:off x="546751" y="2134398"/>
        <a:ext cx="1041389" cy="1041389"/>
      </dsp:txXfrm>
    </dsp:sp>
    <dsp:sp modelId="{65EA5793-5F11-3848-9863-DAA4F5C9946F}">
      <dsp:nvSpPr>
        <dsp:cNvPr id="0" name=""/>
        <dsp:cNvSpPr/>
      </dsp:nvSpPr>
      <dsp:spPr>
        <a:xfrm>
          <a:off x="892898" y="562351"/>
          <a:ext cx="1472747" cy="1472747"/>
        </a:xfrm>
        <a:prstGeom prst="ellipse">
          <a:avLst/>
        </a:prstGeom>
        <a:solidFill>
          <a:schemeClr val="accent4">
            <a:alpha val="50000"/>
            <a:hueOff val="12511490"/>
            <a:satOff val="-40777"/>
            <a:lumOff val="2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YaHei" panose="020B0503020204020204" pitchFamily="34" charset="-122"/>
              <a:ea typeface="Microsoft YaHei" panose="020B0503020204020204" pitchFamily="34" charset="-122"/>
            </a:rPr>
            <a:t>难迁移性</a:t>
          </a:r>
          <a:endParaRPr lang="en-US" sz="2400" kern="1200" dirty="0">
            <a:latin typeface="Microsoft YaHei" panose="020B0503020204020204" pitchFamily="34" charset="-122"/>
            <a:ea typeface="Microsoft YaHei" panose="020B0503020204020204" pitchFamily="34" charset="-122"/>
          </a:endParaRPr>
        </a:p>
      </dsp:txBody>
      <dsp:txXfrm>
        <a:off x="1108577" y="778030"/>
        <a:ext cx="1041389" cy="1041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B7DB6-036A-BF40-B6D2-CB78BBFD8E35}">
      <dsp:nvSpPr>
        <dsp:cNvPr id="0" name=""/>
        <dsp:cNvSpPr/>
      </dsp:nvSpPr>
      <dsp:spPr>
        <a:xfrm>
          <a:off x="375346" y="0"/>
          <a:ext cx="5196113" cy="5196113"/>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209A040-4B67-0A44-A1C9-89D8F37B5EB8}">
      <dsp:nvSpPr>
        <dsp:cNvPr id="0" name=""/>
        <dsp:cNvSpPr/>
      </dsp:nvSpPr>
      <dsp:spPr>
        <a:xfrm>
          <a:off x="2597574" y="521755"/>
          <a:ext cx="4129130" cy="954718"/>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kumimoji="1" lang="zh-CN" altLang="en-US" sz="1800" kern="1200" dirty="0">
              <a:latin typeface="Microsoft YaHei" charset="-122"/>
              <a:ea typeface="Microsoft YaHei" charset="-122"/>
              <a:cs typeface="Microsoft YaHei" charset="-122"/>
            </a:rPr>
            <a:t>应用系统 </a:t>
          </a:r>
          <a:r>
            <a:rPr kumimoji="1" lang="en-US" altLang="zh-CN" sz="1800" kern="1200" dirty="0">
              <a:latin typeface="Microsoft YaHei" charset="-122"/>
              <a:ea typeface="Microsoft YaHei" charset="-122"/>
              <a:cs typeface="Microsoft YaHei" charset="-122"/>
            </a:rPr>
            <a:t>(NLP+)</a:t>
          </a:r>
          <a:endParaRPr lang="en-US" sz="2000" kern="1200" dirty="0"/>
        </a:p>
        <a:p>
          <a:pPr marL="114300" lvl="1" indent="-114300" algn="l" defTabSz="622300">
            <a:lnSpc>
              <a:spcPct val="90000"/>
            </a:lnSpc>
            <a:spcBef>
              <a:spcPct val="0"/>
            </a:spcBef>
            <a:spcAft>
              <a:spcPct val="15000"/>
            </a:spcAft>
            <a:buChar char="•"/>
          </a:pPr>
          <a:r>
            <a:rPr kumimoji="1" lang="zh-CN" altLang="en-US" sz="1400" kern="1200" dirty="0">
              <a:latin typeface="Microsoft YaHei" charset="-122"/>
              <a:ea typeface="Microsoft YaHei" charset="-122"/>
              <a:cs typeface="Microsoft YaHei" charset="-122"/>
            </a:rPr>
            <a:t>教育，医疗，司法，金融，机器人等</a:t>
          </a:r>
          <a:endParaRPr lang="en-US" sz="1400" kern="1200" dirty="0"/>
        </a:p>
      </dsp:txBody>
      <dsp:txXfrm>
        <a:off x="2644179" y="568360"/>
        <a:ext cx="4035920" cy="861508"/>
      </dsp:txXfrm>
    </dsp:sp>
    <dsp:sp modelId="{88D79486-B8E6-5448-97FF-32D1FC9BB224}">
      <dsp:nvSpPr>
        <dsp:cNvPr id="0" name=""/>
        <dsp:cNvSpPr/>
      </dsp:nvSpPr>
      <dsp:spPr>
        <a:xfrm>
          <a:off x="2588151" y="1597025"/>
          <a:ext cx="4129130" cy="1030205"/>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zh-CN" altLang="en-US" sz="2000" kern="1200" dirty="0">
              <a:latin typeface="Microsoft YaHei" charset="-122"/>
              <a:ea typeface="Microsoft YaHei" charset="-122"/>
              <a:cs typeface="Microsoft YaHei" charset="-122"/>
            </a:rPr>
            <a:t>应用任务</a:t>
          </a:r>
          <a:endParaRPr lang="en-US" sz="2000" kern="1200" dirty="0"/>
        </a:p>
        <a:p>
          <a:pPr marL="114300" lvl="1" indent="-114300" algn="l" defTabSz="622300">
            <a:lnSpc>
              <a:spcPct val="90000"/>
            </a:lnSpc>
            <a:spcBef>
              <a:spcPct val="0"/>
            </a:spcBef>
            <a:spcAft>
              <a:spcPct val="15000"/>
            </a:spcAft>
            <a:buChar char="•"/>
          </a:pPr>
          <a:r>
            <a:rPr kumimoji="1" lang="zh-CN" altLang="en-US" sz="1400" kern="1200" dirty="0">
              <a:latin typeface="Microsoft YaHei" charset="-122"/>
              <a:ea typeface="Microsoft YaHei" charset="-122"/>
              <a:cs typeface="Microsoft YaHei" charset="-122"/>
            </a:rPr>
            <a:t>信息抽取，情感分析，机器翻译，对话系统等</a:t>
          </a:r>
          <a:endParaRPr lang="en-US" sz="1400" kern="1200" dirty="0"/>
        </a:p>
      </dsp:txBody>
      <dsp:txXfrm>
        <a:off x="2638441" y="1647315"/>
        <a:ext cx="4028550" cy="929625"/>
      </dsp:txXfrm>
    </dsp:sp>
    <dsp:sp modelId="{2DE260D9-D068-5846-8761-3CF5BB7375FE}">
      <dsp:nvSpPr>
        <dsp:cNvPr id="0" name=""/>
        <dsp:cNvSpPr/>
      </dsp:nvSpPr>
      <dsp:spPr>
        <a:xfrm>
          <a:off x="2597574" y="2720183"/>
          <a:ext cx="4129130" cy="100686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zh-CN" altLang="en-US" sz="2000" kern="1200" dirty="0">
              <a:latin typeface="Microsoft YaHei" charset="-122"/>
              <a:ea typeface="Microsoft YaHei" charset="-122"/>
              <a:cs typeface="Microsoft YaHei" charset="-122"/>
            </a:rPr>
            <a:t>基础任务</a:t>
          </a:r>
          <a:endParaRPr lang="en-US" sz="2000" kern="1200" dirty="0"/>
        </a:p>
        <a:p>
          <a:pPr marL="114300" lvl="1" indent="-114300" algn="l" defTabSz="622300">
            <a:lnSpc>
              <a:spcPct val="90000"/>
            </a:lnSpc>
            <a:spcBef>
              <a:spcPct val="0"/>
            </a:spcBef>
            <a:spcAft>
              <a:spcPct val="15000"/>
            </a:spcAft>
            <a:buChar char="•"/>
          </a:pPr>
          <a:r>
            <a:rPr kumimoji="1" lang="zh-CN" altLang="en-US" sz="1400" b="0" kern="1200" dirty="0">
              <a:solidFill>
                <a:schemeClr val="tx1"/>
              </a:solidFill>
              <a:latin typeface="Microsoft YaHei" charset="-122"/>
              <a:ea typeface="Microsoft YaHei" charset="-122"/>
              <a:cs typeface="Microsoft YaHei" charset="-122"/>
            </a:rPr>
            <a:t>分词，词性标注，句法分析，语义分析等</a:t>
          </a:r>
          <a:endParaRPr lang="en-US" sz="1400" b="0" kern="1200" dirty="0">
            <a:solidFill>
              <a:schemeClr val="tx1"/>
            </a:solidFill>
          </a:endParaRPr>
        </a:p>
      </dsp:txBody>
      <dsp:txXfrm>
        <a:off x="2646725" y="2769334"/>
        <a:ext cx="4030828" cy="908558"/>
      </dsp:txXfrm>
    </dsp:sp>
    <dsp:sp modelId="{6F96606A-05C9-E141-9657-18437ABEC60C}">
      <dsp:nvSpPr>
        <dsp:cNvPr id="0" name=""/>
        <dsp:cNvSpPr/>
      </dsp:nvSpPr>
      <dsp:spPr>
        <a:xfrm>
          <a:off x="2588151" y="3881340"/>
          <a:ext cx="4129130" cy="982200"/>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1" lang="zh-CN" altLang="en-US" sz="2000" kern="1200" dirty="0">
              <a:latin typeface="Microsoft YaHei" charset="-122"/>
              <a:ea typeface="Microsoft YaHei" charset="-122"/>
              <a:cs typeface="Microsoft YaHei" charset="-122"/>
            </a:rPr>
            <a:t>资源建设</a:t>
          </a:r>
          <a:endParaRPr lang="en-US" sz="2000" kern="1200" dirty="0"/>
        </a:p>
        <a:p>
          <a:pPr marL="114300" lvl="1" indent="-114300" algn="l" defTabSz="622300">
            <a:lnSpc>
              <a:spcPct val="90000"/>
            </a:lnSpc>
            <a:spcBef>
              <a:spcPct val="0"/>
            </a:spcBef>
            <a:spcAft>
              <a:spcPct val="15000"/>
            </a:spcAft>
            <a:buChar char="•"/>
          </a:pPr>
          <a:r>
            <a:rPr kumimoji="1" lang="zh-CN" altLang="en-US" sz="1400" kern="1200" dirty="0">
              <a:latin typeface="Microsoft YaHei" charset="-122"/>
              <a:ea typeface="Microsoft YaHei" charset="-122"/>
              <a:cs typeface="Microsoft YaHei" charset="-122"/>
            </a:rPr>
            <a:t>语言学知识库建设，语料库资源建设等</a:t>
          </a:r>
          <a:endParaRPr lang="en-US" sz="1200" kern="1200" dirty="0"/>
        </a:p>
      </dsp:txBody>
      <dsp:txXfrm>
        <a:off x="2636098" y="3929287"/>
        <a:ext cx="4033236" cy="886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F49CE-9DB6-B04A-A398-BCE5EF359833}">
      <dsp:nvSpPr>
        <dsp:cNvPr id="0" name=""/>
        <dsp:cNvSpPr/>
      </dsp:nvSpPr>
      <dsp:spPr>
        <a:xfrm>
          <a:off x="4072031" y="0"/>
          <a:ext cx="2655052" cy="2655052"/>
        </a:xfrm>
        <a:prstGeom prst="triangl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结构预测问题</a:t>
          </a:r>
        </a:p>
      </dsp:txBody>
      <dsp:txXfrm>
        <a:off x="4735794" y="1327526"/>
        <a:ext cx="1327526" cy="1327526"/>
      </dsp:txXfrm>
    </dsp:sp>
    <dsp:sp modelId="{C4EE880A-7E8F-AA47-A90D-C85BA149A04C}">
      <dsp:nvSpPr>
        <dsp:cNvPr id="0" name=""/>
        <dsp:cNvSpPr/>
      </dsp:nvSpPr>
      <dsp:spPr>
        <a:xfrm>
          <a:off x="2744505" y="2655052"/>
          <a:ext cx="2655052" cy="2655052"/>
        </a:xfrm>
        <a:prstGeom prst="triangle">
          <a:avLst/>
        </a:prstGeom>
        <a:solidFill>
          <a:schemeClr val="accent4">
            <a:hueOff val="4170497"/>
            <a:satOff val="-13592"/>
            <a:lumOff val="73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a:latin typeface="Microsoft YaHei" panose="020B0503020204020204" pitchFamily="34" charset="-122"/>
              <a:ea typeface="Microsoft YaHei" panose="020B0503020204020204" pitchFamily="34" charset="-122"/>
            </a:rPr>
            <a:t>文本匹配问题</a:t>
          </a:r>
        </a:p>
      </dsp:txBody>
      <dsp:txXfrm>
        <a:off x="3408268" y="3982578"/>
        <a:ext cx="1327526" cy="1327526"/>
      </dsp:txXfrm>
    </dsp:sp>
    <dsp:sp modelId="{BE37EDDD-13A6-D64C-A590-2A5D8F7A2FEF}">
      <dsp:nvSpPr>
        <dsp:cNvPr id="0" name=""/>
        <dsp:cNvSpPr/>
      </dsp:nvSpPr>
      <dsp:spPr>
        <a:xfrm rot="10800000">
          <a:off x="4072031" y="2655052"/>
          <a:ext cx="2655052" cy="2655052"/>
        </a:xfrm>
        <a:prstGeom prst="triangle">
          <a:avLst/>
        </a:prstGeom>
        <a:solidFill>
          <a:schemeClr val="accent4">
            <a:hueOff val="8340993"/>
            <a:satOff val="-27185"/>
            <a:lumOff val="146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文本分类问题</a:t>
          </a:r>
        </a:p>
      </dsp:txBody>
      <dsp:txXfrm rot="10800000">
        <a:off x="4735794" y="2655052"/>
        <a:ext cx="1327526" cy="1327526"/>
      </dsp:txXfrm>
    </dsp:sp>
    <dsp:sp modelId="{E99D0E45-C61F-5B41-823E-60953687DFE9}">
      <dsp:nvSpPr>
        <dsp:cNvPr id="0" name=""/>
        <dsp:cNvSpPr/>
      </dsp:nvSpPr>
      <dsp:spPr>
        <a:xfrm>
          <a:off x="5399557" y="2655052"/>
          <a:ext cx="2655052" cy="2655052"/>
        </a:xfrm>
        <a:prstGeom prst="triangle">
          <a:avLst/>
        </a:prstGeom>
        <a:solidFill>
          <a:schemeClr val="accent4">
            <a:hueOff val="12511490"/>
            <a:satOff val="-40777"/>
            <a:lumOff val="2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序列到序列问题</a:t>
          </a:r>
        </a:p>
      </dsp:txBody>
      <dsp:txXfrm>
        <a:off x="6063320" y="3982578"/>
        <a:ext cx="1327526" cy="1327526"/>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2021/9/26</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2021/9/26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226840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F4805DD-1C5A-44BE-B861-D8F817A8137D}" type="slidenum">
              <a:rPr lang="zh-CN" altLang="en-US" smtClean="0"/>
              <a:t>6</a:t>
            </a:fld>
            <a:endParaRPr lang="zh-CN" altLang="en-US"/>
          </a:p>
        </p:txBody>
      </p:sp>
    </p:spTree>
    <p:extLst>
      <p:ext uri="{BB962C8B-B14F-4D97-AF65-F5344CB8AC3E}">
        <p14:creationId xmlns:p14="http://schemas.microsoft.com/office/powerpoint/2010/main" val="286939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17C7B-105E-184D-8516-7B28D9AB7F3A}" type="slidenum">
              <a:rPr lang="en-US" smtClean="0"/>
              <a:t>14</a:t>
            </a:fld>
            <a:endParaRPr lang="en-US"/>
          </a:p>
        </p:txBody>
      </p:sp>
    </p:spTree>
    <p:extLst>
      <p:ext uri="{BB962C8B-B14F-4D97-AF65-F5344CB8AC3E}">
        <p14:creationId xmlns:p14="http://schemas.microsoft.com/office/powerpoint/2010/main" val="187065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F4805DD-1C5A-44BE-B861-D8F817A8137D}" type="slidenum">
              <a:rPr lang="zh-CN" altLang="en-US" smtClean="0"/>
              <a:t>20</a:t>
            </a:fld>
            <a:endParaRPr lang="zh-CN" altLang="en-US"/>
          </a:p>
        </p:txBody>
      </p:sp>
    </p:spTree>
    <p:extLst>
      <p:ext uri="{BB962C8B-B14F-4D97-AF65-F5344CB8AC3E}">
        <p14:creationId xmlns:p14="http://schemas.microsoft.com/office/powerpoint/2010/main" val="530689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26</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r>
              <a:rPr lang="en-US"/>
              <a:t>HARBIN INSTITUTE OF TECHNOLOGY </a:t>
            </a:r>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ltp.ai/demo.html"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s://www.freelancinggig.com/blog/2019/10/29/what-is-natural-language-processing-nlp-in-artificial-intelligence/" TargetMode="External"/><Relationship Id="rId3" Type="http://schemas.openxmlformats.org/officeDocument/2006/relationships/hyperlink" Target="https://www.kindpng.com/imgv/mbxTiT_transparent-onedrive-logo-png-png-download/" TargetMode="External"/><Relationship Id="rId7" Type="http://schemas.openxmlformats.org/officeDocument/2006/relationships/hyperlink" Target="https://commons.wikimedia.org/wiki/File:Document-open.svg" TargetMode="External"/><Relationship Id="rId12"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hyperlink" Target="https://freepngimg.com/icon/64768-icons-electronic-list-computer-mail-mailing-email" TargetMode="External"/><Relationship Id="rId5" Type="http://schemas.openxmlformats.org/officeDocument/2006/relationships/hyperlink" Target="http://www.pngall.com/twitter-png"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hr.cornell.edu/professional-development/perform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9.xml"/><Relationship Id="rId5" Type="http://schemas.openxmlformats.org/officeDocument/2006/relationships/image" Target="../media/image49.sv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IT-SCIR/plm-nlp-code" TargetMode="External"/><Relationship Id="rId2" Type="http://schemas.openxmlformats.org/officeDocument/2006/relationships/hyperlink" Target="https://item.jd.com/13344628.html" TargetMode="Externa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社会计算与信息检索研究中心</a:t>
            </a:r>
            <a:endParaRPr lang="en-US" altLang="zh-CN" sz="1800" dirty="0">
              <a:solidFill>
                <a:schemeClr val="tx1">
                  <a:lumMod val="65000"/>
                  <a:lumOff val="35000"/>
                </a:schemeClr>
              </a:solidFill>
              <a:cs typeface="+mn-ea"/>
              <a:sym typeface="+mn-lt"/>
            </a:endParaRP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片 4" descr="2021-07-09 13:43:53.173000">
            <a:extLst>
              <a:ext uri="{FF2B5EF4-FFF2-40B4-BE49-F238E27FC236}">
                <a16:creationId xmlns:a16="http://schemas.microsoft.com/office/drawing/2014/main" id="{4FD97918-AA9B-5F4D-BE36-7ABD18496130}"/>
              </a:ext>
            </a:extLst>
          </p:cNvPr>
          <p:cNvPicPr>
            <a:picLocks noChangeAspect="1"/>
          </p:cNvPicPr>
          <p:nvPr/>
        </p:nvPicPr>
        <p:blipFill>
          <a:blip r:embed="rId5"/>
          <a:stretch>
            <a:fillRect/>
          </a:stretch>
        </p:blipFill>
        <p:spPr>
          <a:xfrm>
            <a:off x="9737766" y="-1"/>
            <a:ext cx="2454234" cy="2559683"/>
          </a:xfrm>
          <a:prstGeom prst="rect">
            <a:avLst/>
          </a:prstGeom>
        </p:spPr>
      </p:pic>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dirty="0"/>
              <a:t>绪论</a:t>
            </a:r>
            <a:endParaRPr lang="zh-CN" altLang="en-US" sz="4000" dirty="0"/>
          </a:p>
        </p:txBody>
      </p:sp>
    </p:spTree>
    <p:extLst>
      <p:ext uri="{BB962C8B-B14F-4D97-AF65-F5344CB8AC3E}">
        <p14:creationId xmlns:p14="http://schemas.microsoft.com/office/powerpoint/2010/main" val="392804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CC8860-5524-1846-9A5B-C55F8532ABAD}"/>
              </a:ext>
            </a:extLst>
          </p:cNvPr>
          <p:cNvSpPr>
            <a:spLocks noGrp="1"/>
          </p:cNvSpPr>
          <p:nvPr>
            <p:ph type="sldNum" sz="quarter" idx="12"/>
          </p:nvPr>
        </p:nvSpPr>
        <p:spPr/>
        <p:txBody>
          <a:bodyPr/>
          <a:lstStyle/>
          <a:p>
            <a:fld id="{85F8B262-510B-45FB-9F68-19347AFD565E}" type="slidenum">
              <a:rPr lang="zh-CN" altLang="en-US" smtClean="0"/>
              <a:pPr/>
              <a:t>10</a:t>
            </a:fld>
            <a:endParaRPr lang="zh-CN" altLang="en-US" dirty="0"/>
          </a:p>
        </p:txBody>
      </p:sp>
      <p:sp>
        <p:nvSpPr>
          <p:cNvPr id="3" name="Footer Placeholder 2">
            <a:extLst>
              <a:ext uri="{FF2B5EF4-FFF2-40B4-BE49-F238E27FC236}">
                <a16:creationId xmlns:a16="http://schemas.microsoft.com/office/drawing/2014/main" id="{405C9311-18E7-7B4B-BFC1-7490DBC7699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7838BF3-E53B-0840-BBA1-2ACD4639D848}"/>
              </a:ext>
            </a:extLst>
          </p:cNvPr>
          <p:cNvSpPr>
            <a:spLocks noGrp="1"/>
          </p:cNvSpPr>
          <p:nvPr>
            <p:ph type="title"/>
          </p:nvPr>
        </p:nvSpPr>
        <p:spPr/>
        <p:txBody>
          <a:bodyPr/>
          <a:lstStyle/>
          <a:p>
            <a:r>
              <a:rPr lang="zh-CN" altLang="en-US" dirty="0"/>
              <a:t>“</a:t>
            </a:r>
            <a:r>
              <a:rPr lang="en-CN" dirty="0"/>
              <a:t>层次</a:t>
            </a:r>
            <a:r>
              <a:rPr lang="zh-CN" altLang="en-US" dirty="0"/>
              <a:t> </a:t>
            </a:r>
            <a:r>
              <a:rPr lang="en-US" altLang="zh-CN" dirty="0"/>
              <a:t>x</a:t>
            </a:r>
            <a:r>
              <a:rPr lang="zh-CN" altLang="en-US" dirty="0"/>
              <a:t> 任务”二维表</a:t>
            </a:r>
            <a:endParaRPr lang="en-CN" dirty="0"/>
          </a:p>
        </p:txBody>
      </p:sp>
      <p:graphicFrame>
        <p:nvGraphicFramePr>
          <p:cNvPr id="6" name="内容占位符 3">
            <a:extLst>
              <a:ext uri="{FF2B5EF4-FFF2-40B4-BE49-F238E27FC236}">
                <a16:creationId xmlns:a16="http://schemas.microsoft.com/office/drawing/2014/main" id="{38764024-A7C1-9248-A287-611ACFFBA364}"/>
              </a:ext>
            </a:extLst>
          </p:cNvPr>
          <p:cNvGraphicFramePr>
            <a:graphicFrameLocks noGrp="1"/>
          </p:cNvGraphicFramePr>
          <p:nvPr>
            <p:ph idx="1"/>
          </p:nvPr>
        </p:nvGraphicFramePr>
        <p:xfrm>
          <a:off x="1199081" y="1189974"/>
          <a:ext cx="10216940" cy="5110620"/>
        </p:xfrm>
        <a:graphic>
          <a:graphicData uri="http://schemas.openxmlformats.org/drawingml/2006/table">
            <a:tbl>
              <a:tblPr firstRow="1" bandRow="1">
                <a:tableStyleId>{5C22544A-7EE6-4342-B048-85BDC9FD1C3A}</a:tableStyleId>
              </a:tblPr>
              <a:tblGrid>
                <a:gridCol w="1297902">
                  <a:extLst>
                    <a:ext uri="{9D8B030D-6E8A-4147-A177-3AD203B41FA5}">
                      <a16:colId xmlns:a16="http://schemas.microsoft.com/office/drawing/2014/main" val="20000"/>
                    </a:ext>
                  </a:extLst>
                </a:gridCol>
                <a:gridCol w="2442555">
                  <a:extLst>
                    <a:ext uri="{9D8B030D-6E8A-4147-A177-3AD203B41FA5}">
                      <a16:colId xmlns:a16="http://schemas.microsoft.com/office/drawing/2014/main" val="20002"/>
                    </a:ext>
                  </a:extLst>
                </a:gridCol>
                <a:gridCol w="2442555">
                  <a:extLst>
                    <a:ext uri="{9D8B030D-6E8A-4147-A177-3AD203B41FA5}">
                      <a16:colId xmlns:a16="http://schemas.microsoft.com/office/drawing/2014/main" val="20003"/>
                    </a:ext>
                  </a:extLst>
                </a:gridCol>
                <a:gridCol w="2016964">
                  <a:extLst>
                    <a:ext uri="{9D8B030D-6E8A-4147-A177-3AD203B41FA5}">
                      <a16:colId xmlns:a16="http://schemas.microsoft.com/office/drawing/2014/main" val="1325413079"/>
                    </a:ext>
                  </a:extLst>
                </a:gridCol>
                <a:gridCol w="2016964">
                  <a:extLst>
                    <a:ext uri="{9D8B030D-6E8A-4147-A177-3AD203B41FA5}">
                      <a16:colId xmlns:a16="http://schemas.microsoft.com/office/drawing/2014/main" val="20004"/>
                    </a:ext>
                  </a:extLst>
                </a:gridCol>
              </a:tblGrid>
              <a:tr h="1022124">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分类</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解析</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匹配</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生成</a:t>
                      </a:r>
                    </a:p>
                  </a:txBody>
                  <a:tcPr marL="110308" marR="110308" anchor="ctr"/>
                </a:tc>
                <a:extLst>
                  <a:ext uri="{0D108BD9-81ED-4DB2-BD59-A6C34878D82A}">
                    <a16:rowId xmlns:a16="http://schemas.microsoft.com/office/drawing/2014/main" val="10000"/>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形式</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文本分类</a:t>
                      </a:r>
                    </a:p>
                  </a:txBody>
                  <a:tcPr marL="110308" marR="11030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词性标注</a:t>
                      </a:r>
                      <a:endParaRPr lang="en-US" altLang="zh-CN" sz="2400" dirty="0">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a:latin typeface="Microsoft YaHei" panose="020B0503020204020204" pitchFamily="34" charset="-122"/>
                          <a:ea typeface="Microsoft YaHei" panose="020B0503020204020204" pitchFamily="34" charset="-122"/>
                        </a:rPr>
                        <a:t>句法分析</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搜索</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机械式文摘</a:t>
                      </a:r>
                    </a:p>
                  </a:txBody>
                  <a:tcPr marL="110308" marR="110308" anchor="ctr"/>
                </a:tc>
                <a:extLst>
                  <a:ext uri="{0D108BD9-81ED-4DB2-BD59-A6C34878D82A}">
                    <a16:rowId xmlns:a16="http://schemas.microsoft.com/office/drawing/2014/main" val="10001"/>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语义</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情感分析</a:t>
                      </a:r>
                    </a:p>
                  </a:txBody>
                  <a:tcPr marL="110308" marR="110308" anchor="ctr"/>
                </a:tc>
                <a:tc>
                  <a:txBody>
                    <a:bodyPr/>
                    <a:lstStyle/>
                    <a:p>
                      <a:pPr algn="ctr"/>
                      <a:r>
                        <a:rPr lang="ja-JP" altLang="en-US" sz="2400">
                          <a:latin typeface="Microsoft YaHei" panose="020B0503020204020204" pitchFamily="34" charset="-122"/>
                          <a:ea typeface="Microsoft YaHei" panose="020B0503020204020204" pitchFamily="34" charset="-122"/>
                        </a:rPr>
                        <a:t>命名实体识别</a:t>
                      </a:r>
                      <a:endParaRPr lang="en-US" altLang="ja-JP" sz="2400" dirty="0">
                        <a:latin typeface="Microsoft YaHei" panose="020B0503020204020204" pitchFamily="34" charset="-122"/>
                        <a:ea typeface="Microsoft YaHei" panose="020B0503020204020204" pitchFamily="34" charset="-122"/>
                      </a:endParaRPr>
                    </a:p>
                    <a:p>
                      <a:pPr algn="ctr"/>
                      <a:r>
                        <a:rPr lang="zh-CN" altLang="en-US" sz="2400" dirty="0">
                          <a:latin typeface="Microsoft YaHei" panose="020B0503020204020204" pitchFamily="34" charset="-122"/>
                          <a:ea typeface="Microsoft YaHei" panose="020B0503020204020204" pitchFamily="34" charset="-122"/>
                        </a:rPr>
                        <a:t>语义角色标注</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问答</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机器翻译</a:t>
                      </a:r>
                    </a:p>
                  </a:txBody>
                  <a:tcPr marL="110308" marR="110308" anchor="ctr"/>
                </a:tc>
                <a:extLst>
                  <a:ext uri="{0D108BD9-81ED-4DB2-BD59-A6C34878D82A}">
                    <a16:rowId xmlns:a16="http://schemas.microsoft.com/office/drawing/2014/main" val="10002"/>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推理</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隐式情感分析</a:t>
                      </a: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文本蕴含</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写故事结尾</a:t>
                      </a:r>
                    </a:p>
                  </a:txBody>
                  <a:tcPr marL="110308" marR="110308" anchor="ctr"/>
                </a:tc>
                <a:extLst>
                  <a:ext uri="{0D108BD9-81ED-4DB2-BD59-A6C34878D82A}">
                    <a16:rowId xmlns:a16="http://schemas.microsoft.com/office/drawing/2014/main" val="10003"/>
                  </a:ext>
                </a:extLst>
              </a:tr>
              <a:tr h="1022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panose="020B0503020204020204" pitchFamily="34" charset="-122"/>
                          <a:ea typeface="Microsoft YaHei" panose="020B0503020204020204" pitchFamily="34" charset="-122"/>
                        </a:rPr>
                        <a:t>语境</a:t>
                      </a:r>
                    </a:p>
                  </a:txBody>
                  <a:tcPr marL="110308" marR="110308" anchor="ctr"/>
                </a:tc>
                <a:tc>
                  <a:txBody>
                    <a:bodyPr/>
                    <a:lstStyle/>
                    <a:p>
                      <a:pPr algn="ctr"/>
                      <a:r>
                        <a:rPr lang="zh-CN" altLang="en-US" sz="2400" dirty="0">
                          <a:latin typeface="Microsoft YaHei" panose="020B0503020204020204" pitchFamily="34" charset="-122"/>
                          <a:ea typeface="Microsoft YaHei" panose="020B0503020204020204" pitchFamily="34" charset="-122"/>
                        </a:rPr>
                        <a:t>反语</a:t>
                      </a: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algn="ctr"/>
                      <a:endParaRPr lang="zh-CN" altLang="en-US" sz="2400" dirty="0">
                        <a:latin typeface="Microsoft YaHei" panose="020B0503020204020204" pitchFamily="34" charset="-122"/>
                        <a:ea typeface="Microsoft YaHei" panose="020B0503020204020204" pitchFamily="34" charset="-122"/>
                      </a:endParaRPr>
                    </a:p>
                  </a:txBody>
                  <a:tcPr marL="110308" marR="11030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聊天</a:t>
                      </a:r>
                      <a:endParaRPr lang="en-US" altLang="zh-CN" sz="2400" dirty="0">
                        <a:latin typeface="Microsoft YaHei" panose="020B0503020204020204" pitchFamily="34" charset="-122"/>
                        <a:ea typeface="Microsoft YaHei" panose="020B0503020204020204" pitchFamily="34" charset="-122"/>
                      </a:endParaRPr>
                    </a:p>
                  </a:txBody>
                  <a:tcPr marL="110308" marR="11030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4393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ABEA0-874D-CD44-9030-0B5915E72986}"/>
              </a:ext>
            </a:extLst>
          </p:cNvPr>
          <p:cNvSpPr>
            <a:spLocks noGrp="1"/>
          </p:cNvSpPr>
          <p:nvPr>
            <p:ph type="sldNum" sz="quarter" idx="12"/>
          </p:nvPr>
        </p:nvSpPr>
        <p:spPr/>
        <p:txBody>
          <a:bodyPr/>
          <a:lstStyle/>
          <a:p>
            <a:fld id="{85F8B262-510B-45FB-9F68-19347AFD565E}" type="slidenum">
              <a:rPr lang="zh-CN" altLang="en-US" smtClean="0"/>
              <a:pPr/>
              <a:t>11</a:t>
            </a:fld>
            <a:endParaRPr lang="zh-CN" altLang="en-US" dirty="0"/>
          </a:p>
        </p:txBody>
      </p:sp>
      <p:sp>
        <p:nvSpPr>
          <p:cNvPr id="3" name="Footer Placeholder 2">
            <a:extLst>
              <a:ext uri="{FF2B5EF4-FFF2-40B4-BE49-F238E27FC236}">
                <a16:creationId xmlns:a16="http://schemas.microsoft.com/office/drawing/2014/main" id="{B191E802-5AB3-A842-A216-34477851DAEB}"/>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2D427C-3EE7-5143-A175-96D1B2360781}"/>
              </a:ext>
            </a:extLst>
          </p:cNvPr>
          <p:cNvSpPr>
            <a:spLocks noGrp="1"/>
          </p:cNvSpPr>
          <p:nvPr>
            <p:ph type="title"/>
          </p:nvPr>
        </p:nvSpPr>
        <p:spPr/>
        <p:txBody>
          <a:bodyPr/>
          <a:lstStyle/>
          <a:p>
            <a:r>
              <a:rPr lang="en-CN" dirty="0"/>
              <a:t>语言模型</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4CBB89E-ED8A-3941-ADAB-9267499E9546}"/>
                  </a:ext>
                </a:extLst>
              </p:cNvPr>
              <p:cNvSpPr>
                <a:spLocks noGrp="1"/>
              </p:cNvSpPr>
              <p:nvPr>
                <p:ph sz="quarter" idx="1"/>
              </p:nvPr>
            </p:nvSpPr>
            <p:spPr/>
            <p:txBody>
              <a:bodyPr/>
              <a:lstStyle/>
              <a:p>
                <a:r>
                  <a:rPr lang="en-CN" dirty="0"/>
                  <a:t>语言模型</a:t>
                </a:r>
                <a:r>
                  <a:rPr lang="zh-CN" altLang="en-US" dirty="0"/>
                  <a:t>（</a:t>
                </a:r>
                <a:r>
                  <a:rPr lang="en-US" altLang="zh-CN" dirty="0"/>
                  <a:t>Language</a:t>
                </a:r>
                <a:r>
                  <a:rPr lang="zh-CN" altLang="en-US" dirty="0"/>
                  <a:t> </a:t>
                </a:r>
                <a:r>
                  <a:rPr lang="en-US" altLang="zh-CN" dirty="0"/>
                  <a:t>Model</a:t>
                </a:r>
                <a:r>
                  <a:rPr lang="zh-CN" altLang="en-US" dirty="0"/>
                  <a:t>，</a:t>
                </a:r>
                <a:r>
                  <a:rPr lang="en-US" altLang="zh-CN" dirty="0"/>
                  <a:t>LM</a:t>
                </a:r>
                <a:r>
                  <a:rPr lang="zh-CN" altLang="en-US" dirty="0"/>
                  <a:t>）</a:t>
                </a:r>
                <a:endParaRPr lang="en-CN" dirty="0"/>
              </a:p>
              <a:p>
                <a:pPr lvl="1"/>
                <a:r>
                  <a:rPr lang="en-CN" dirty="0"/>
                  <a:t>描述</a:t>
                </a:r>
                <a:r>
                  <a:rPr lang="en-CN" dirty="0">
                    <a:solidFill>
                      <a:srgbClr val="C00000"/>
                    </a:solidFill>
                  </a:rPr>
                  <a:t>一段自然语言</a:t>
                </a:r>
                <a:r>
                  <a:rPr lang="en-CN" dirty="0"/>
                  <a:t>的概率或给定上文</a:t>
                </a:r>
                <a:r>
                  <a:rPr lang="zh-CN" altLang="en-US" dirty="0"/>
                  <a:t>时</a:t>
                </a:r>
                <a:r>
                  <a:rPr lang="zh-CN" altLang="en-US" dirty="0">
                    <a:solidFill>
                      <a:srgbClr val="C00000"/>
                    </a:solidFill>
                  </a:rPr>
                  <a:t>下一个词</a:t>
                </a:r>
                <a:r>
                  <a:rPr lang="zh-CN" altLang="en-US" dirty="0"/>
                  <a:t>出现的概率</a:t>
                </a:r>
                <a:endParaRPr lang="en-CN" dirty="0"/>
              </a:p>
              <a:p>
                <a:pPr lvl="2"/>
                <a14:m>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e>
                    </m:d>
                  </m:oMath>
                </a14:m>
                <a:r>
                  <a:rPr lang="zh-CN" altLang="en-US" dirty="0"/>
                  <a:t>，</a:t>
                </a:r>
                <a14:m>
                  <m:oMath xmlns:m="http://schemas.openxmlformats.org/officeDocument/2006/math">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r>
                      <a:rPr lang="en-US" i="1">
                        <a:latin typeface="Cambria Math" charset="0"/>
                      </a:rPr>
                      <m:t>)</m:t>
                    </m:r>
                  </m:oMath>
                </a14:m>
                <a:endParaRPr lang="en-CN" dirty="0"/>
              </a:p>
              <a:p>
                <a:pPr lvl="1"/>
                <a:r>
                  <a:rPr lang="en-CN" dirty="0"/>
                  <a:t>以上两种定义</a:t>
                </a:r>
                <a:r>
                  <a:rPr lang="en-CN" dirty="0">
                    <a:solidFill>
                      <a:srgbClr val="C00000"/>
                    </a:solidFill>
                  </a:rPr>
                  <a:t>等价</a:t>
                </a:r>
                <a:r>
                  <a:rPr lang="zh-CN" altLang="en-US" dirty="0"/>
                  <a:t>（</a:t>
                </a:r>
                <a:r>
                  <a:rPr lang="en-CN" dirty="0"/>
                  <a:t>链式法则</a:t>
                </a:r>
                <a:r>
                  <a:rPr lang="zh-CN" altLang="en-US" dirty="0"/>
                  <a:t>）</a:t>
                </a:r>
                <a:endParaRPr lang="en-CN" dirty="0"/>
              </a:p>
              <a:p>
                <a:pPr lvl="2"/>
                <a:endParaRPr lang="en-CN" dirty="0"/>
              </a:p>
              <a:p>
                <a:pPr lvl="2"/>
                <a:endParaRPr lang="en-CN" dirty="0"/>
              </a:p>
              <a:p>
                <a:pPr lvl="2"/>
                <a:endParaRPr lang="en-CN" dirty="0"/>
              </a:p>
              <a:p>
                <a:r>
                  <a:rPr lang="en-CN" dirty="0"/>
                  <a:t>广泛应用于多种自然语言处理任务</a:t>
                </a:r>
              </a:p>
              <a:p>
                <a:pPr lvl="1"/>
                <a:r>
                  <a:rPr lang="en-CN" dirty="0"/>
                  <a:t>机器翻译</a:t>
                </a:r>
                <a:r>
                  <a:rPr lang="zh-CN" altLang="en-US" dirty="0"/>
                  <a:t>（词排序）</a:t>
                </a:r>
                <a:endParaRPr lang="en-US" altLang="zh-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 cat is small)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(small the is cat)</a:t>
                </a:r>
              </a:p>
              <a:p>
                <a:pPr lvl="1"/>
                <a:r>
                  <a:rPr lang="zh-CN" altLang="en-US" dirty="0"/>
                  <a:t>语音识别（词选择）</a:t>
                </a:r>
                <a:endParaRPr lang="en-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C00000"/>
                    </a:solidFill>
                    <a:latin typeface="Times New Roman" panose="02020603050405020304" pitchFamily="18" charset="0"/>
                    <a:cs typeface="Times New Roman" panose="02020603050405020304" pitchFamily="18" charset="0"/>
                  </a:rPr>
                  <a:t>four</a:t>
                </a:r>
                <a:r>
                  <a:rPr lang="en-US" dirty="0">
                    <a:latin typeface="Times New Roman" panose="02020603050405020304" pitchFamily="18" charset="0"/>
                    <a:cs typeface="Times New Roman" panose="02020603050405020304" pitchFamily="18" charset="0"/>
                  </a:rPr>
                  <a:t> cats)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00B050"/>
                    </a:solidFill>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cats)</a:t>
                </a:r>
              </a:p>
              <a:p>
                <a:pPr lvl="2"/>
                <a:endParaRPr lang="en-US" altLang="zh-CN" dirty="0"/>
              </a:p>
            </p:txBody>
          </p:sp>
        </mc:Choice>
        <mc:Fallback xmlns="">
          <p:sp>
            <p:nvSpPr>
              <p:cNvPr id="5" name="Content Placeholder 4">
                <a:extLst>
                  <a:ext uri="{FF2B5EF4-FFF2-40B4-BE49-F238E27FC236}">
                    <a16:creationId xmlns:a16="http://schemas.microsoft.com/office/drawing/2014/main" id="{F4CBB89E-ED8A-3941-ADAB-9267499E9546}"/>
                  </a:ext>
                </a:extLst>
              </p:cNvPr>
              <p:cNvSpPr>
                <a:spLocks noGrp="1" noRot="1" noChangeAspect="1" noMove="1" noResize="1" noEditPoints="1" noAdjustHandles="1" noChangeArrowheads="1" noChangeShapeType="1" noTextEdit="1"/>
              </p:cNvSpPr>
              <p:nvPr>
                <p:ph sz="quarter" idx="1"/>
              </p:nvPr>
            </p:nvSpPr>
            <p:spPr>
              <a:blipFill>
                <a:blip r:embed="rId2"/>
                <a:stretch>
                  <a:fillRect l="-939" t="-1193"/>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1839AEB4-41AD-A948-987A-73597C652414}"/>
              </a:ext>
            </a:extLst>
          </p:cNvPr>
          <p:cNvPicPr>
            <a:picLocks noChangeAspect="1"/>
          </p:cNvPicPr>
          <p:nvPr/>
        </p:nvPicPr>
        <p:blipFill>
          <a:blip r:embed="rId3"/>
          <a:stretch>
            <a:fillRect/>
          </a:stretch>
        </p:blipFill>
        <p:spPr>
          <a:xfrm>
            <a:off x="1753644" y="2818357"/>
            <a:ext cx="7581906" cy="1152394"/>
          </a:xfrm>
          <a:prstGeom prst="rect">
            <a:avLst/>
          </a:prstGeom>
        </p:spPr>
      </p:pic>
    </p:spTree>
    <p:extLst>
      <p:ext uri="{BB962C8B-B14F-4D97-AF65-F5344CB8AC3E}">
        <p14:creationId xmlns:p14="http://schemas.microsoft.com/office/powerpoint/2010/main" val="18671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12</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中文分词</a:t>
            </a:r>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词（</a:t>
            </a:r>
            <a:r>
              <a:rPr lang="en-US" dirty="0"/>
              <a:t>Word）</a:t>
            </a:r>
          </a:p>
          <a:p>
            <a:pPr lvl="1"/>
            <a:r>
              <a:rPr lang="zh-CN" altLang="en-US" dirty="0"/>
              <a:t>最小的能</a:t>
            </a:r>
            <a:r>
              <a:rPr lang="zh-CN" altLang="en-US" dirty="0">
                <a:solidFill>
                  <a:srgbClr val="C00000"/>
                </a:solidFill>
              </a:rPr>
              <a:t>独立使用</a:t>
            </a:r>
            <a:r>
              <a:rPr lang="zh-CN" altLang="en-US" dirty="0"/>
              <a:t>的音义结合体</a:t>
            </a:r>
            <a:endParaRPr lang="en-US" altLang="zh-CN" dirty="0"/>
          </a:p>
          <a:p>
            <a:pPr lvl="1"/>
            <a:r>
              <a:rPr lang="zh-CN" altLang="en-US" dirty="0"/>
              <a:t>以汉语为代表的</a:t>
            </a:r>
            <a:r>
              <a:rPr lang="zh-CN" altLang="en-US" dirty="0">
                <a:solidFill>
                  <a:srgbClr val="C00000"/>
                </a:solidFill>
              </a:rPr>
              <a:t>汉藏语系</a:t>
            </a:r>
            <a:r>
              <a:rPr lang="en-US" dirty="0"/>
              <a:t>，</a:t>
            </a:r>
            <a:r>
              <a:rPr lang="zh-CN" altLang="en-US" dirty="0"/>
              <a:t>以阿拉伯语为代表的</a:t>
            </a:r>
            <a:r>
              <a:rPr lang="zh-CN" altLang="en-US" dirty="0">
                <a:solidFill>
                  <a:srgbClr val="C00000"/>
                </a:solidFill>
              </a:rPr>
              <a:t>闪</a:t>
            </a:r>
            <a:r>
              <a:rPr lang="en-US" altLang="zh-CN" dirty="0">
                <a:solidFill>
                  <a:srgbClr val="C00000"/>
                </a:solidFill>
              </a:rPr>
              <a:t>-</a:t>
            </a:r>
            <a:r>
              <a:rPr lang="zh-CN" altLang="en-US" dirty="0">
                <a:solidFill>
                  <a:srgbClr val="C00000"/>
                </a:solidFill>
              </a:rPr>
              <a:t>含语系</a:t>
            </a:r>
            <a:r>
              <a:rPr lang="zh-CN" altLang="en-US" dirty="0"/>
              <a:t>中不包含明显的词之间的分隔符</a:t>
            </a:r>
            <a:endParaRPr lang="en-US" altLang="zh-CN" dirty="0"/>
          </a:p>
          <a:p>
            <a:r>
              <a:rPr lang="zh-TW" altLang="en-US" dirty="0">
                <a:latin typeface="Microsoft YaHei" charset="-122"/>
                <a:ea typeface="Microsoft YaHei" charset="-122"/>
                <a:cs typeface="Microsoft YaHei" charset="-122"/>
              </a:rPr>
              <a:t>中文分词是将中文字序列切分成一个个单独的词</a:t>
            </a:r>
            <a:endParaRPr lang="en-US" altLang="zh-TW"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分词的歧义</a:t>
            </a:r>
            <a:endParaRPr lang="en-US" altLang="zh-CN" dirty="0">
              <a:latin typeface="Microsoft YaHei" charset="-122"/>
              <a:ea typeface="Microsoft YaHei" charset="-122"/>
              <a:cs typeface="Microsoft YaHei" charset="-122"/>
            </a:endParaRPr>
          </a:p>
          <a:p>
            <a:pPr lvl="1"/>
            <a:r>
              <a:rPr lang="zh-TW" altLang="en-US" dirty="0">
                <a:latin typeface="Microsoft YaHei" charset="-122"/>
                <a:ea typeface="Microsoft YaHei" charset="-122"/>
                <a:cs typeface="Microsoft YaHei" charset="-122"/>
              </a:rPr>
              <a:t>如：</a:t>
            </a:r>
            <a:r>
              <a:rPr lang="zh-TW" altLang="en-US" dirty="0">
                <a:solidFill>
                  <a:srgbClr val="00B050"/>
                </a:solidFill>
                <a:latin typeface="Microsoft YaHei" charset="-122"/>
                <a:ea typeface="Microsoft YaHei" charset="-122"/>
                <a:cs typeface="Microsoft YaHei" charset="-122"/>
              </a:rPr>
              <a:t>严守一把手机关了</a:t>
            </a:r>
          </a:p>
          <a:p>
            <a:pPr lvl="2"/>
            <a:r>
              <a:rPr lang="zh-TW" altLang="en-US" dirty="0">
                <a:solidFill>
                  <a:srgbClr val="FF0000"/>
                </a:solidFill>
                <a:latin typeface="Microsoft YaHei" charset="-122"/>
                <a:ea typeface="Microsoft YaHei" charset="-122"/>
                <a:cs typeface="Microsoft YaHei" charset="-122"/>
              </a:rPr>
              <a:t>严守一</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把</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手机</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关</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了</a:t>
            </a:r>
            <a:endParaRPr lang="zh-CN" altLang="en-US" dirty="0">
              <a:solidFill>
                <a:srgbClr val="FF0000"/>
              </a:solidFill>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一把手</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endParaRPr lang="en-US" altLang="zh-TW" dirty="0">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手机</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zh-TW" altLang="en-US" dirty="0">
                <a:latin typeface="Microsoft YaHei" charset="-122"/>
                <a:ea typeface="Microsoft YaHei" charset="-122"/>
                <a:cs typeface="Microsoft YaHei" charset="-122"/>
              </a:rPr>
              <a:t>严守一</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把手</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en-US" altLang="zh-CN" dirty="0">
                <a:latin typeface="Microsoft YaHei" charset="-122"/>
                <a:ea typeface="Microsoft YaHei" charset="-122"/>
                <a:cs typeface="Microsoft YaHei" charset="-122"/>
              </a:rPr>
              <a:t>……</a:t>
            </a:r>
            <a:endParaRPr lang="zh-TW" altLang="en-US" dirty="0">
              <a:latin typeface="Microsoft YaHei" charset="-122"/>
              <a:ea typeface="Microsoft YaHei" charset="-122"/>
              <a:cs typeface="Microsoft YaHei" charset="-122"/>
            </a:endParaRPr>
          </a:p>
          <a:p>
            <a:endParaRPr lang="en-CN" dirty="0"/>
          </a:p>
        </p:txBody>
      </p:sp>
    </p:spTree>
    <p:extLst>
      <p:ext uri="{BB962C8B-B14F-4D97-AF65-F5344CB8AC3E}">
        <p14:creationId xmlns:p14="http://schemas.microsoft.com/office/powerpoint/2010/main" val="40443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13</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子词切分</a:t>
            </a:r>
            <a:r>
              <a:rPr lang="zh-CN" altLang="en-US" dirty="0"/>
              <a:t>（</a:t>
            </a:r>
            <a:r>
              <a:rPr lang="en-US" altLang="zh-CN" dirty="0" err="1"/>
              <a:t>Subword</a:t>
            </a:r>
            <a:r>
              <a:rPr lang="zh-CN" altLang="en-US" dirty="0"/>
              <a:t>）</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以</a:t>
            </a:r>
            <a:r>
              <a:rPr lang="zh-CN" altLang="en-US" dirty="0">
                <a:solidFill>
                  <a:srgbClr val="C00000"/>
                </a:solidFill>
              </a:rPr>
              <a:t>英语</a:t>
            </a:r>
            <a:r>
              <a:rPr lang="zh-CN" altLang="en-US" dirty="0"/>
              <a:t>为代表的印欧语系语言，是否需要进行分词？</a:t>
            </a:r>
            <a:endParaRPr lang="en-US" altLang="zh-CN" dirty="0"/>
          </a:p>
          <a:p>
            <a:r>
              <a:rPr lang="zh-CN" altLang="en-US" dirty="0"/>
              <a:t>这些语言</a:t>
            </a:r>
            <a:r>
              <a:rPr lang="zh-CN" altLang="en-US" dirty="0">
                <a:solidFill>
                  <a:srgbClr val="C00000"/>
                </a:solidFill>
              </a:rPr>
              <a:t>词形变化</a:t>
            </a:r>
            <a:r>
              <a:rPr lang="zh-CN" altLang="en-US" dirty="0"/>
              <a:t>复杂</a:t>
            </a:r>
            <a:endParaRPr lang="en-US" altLang="zh-CN" dirty="0"/>
          </a:p>
          <a:p>
            <a:pPr lvl="1"/>
            <a:r>
              <a:rPr lang="zh-CN" altLang="en-US" dirty="0"/>
              <a:t>如：</a:t>
            </a:r>
            <a:r>
              <a:rPr lang="en-US" i="1" dirty="0"/>
              <a:t>computer</a:t>
            </a:r>
            <a:r>
              <a:rPr lang="zh-CN" altLang="en-US" dirty="0"/>
              <a:t>、</a:t>
            </a:r>
            <a:r>
              <a:rPr lang="en-US" i="1" dirty="0"/>
              <a:t>computers</a:t>
            </a:r>
            <a:r>
              <a:rPr lang="zh-CN" altLang="en-US" dirty="0"/>
              <a:t>、</a:t>
            </a:r>
            <a:r>
              <a:rPr lang="en-US" i="1" dirty="0"/>
              <a:t>computing</a:t>
            </a:r>
            <a:r>
              <a:rPr lang="zh-CN" altLang="en-US" dirty="0"/>
              <a:t>等</a:t>
            </a:r>
            <a:endParaRPr lang="en-US" altLang="zh-CN" dirty="0"/>
          </a:p>
          <a:p>
            <a:r>
              <a:rPr lang="zh-CN" altLang="en-US" dirty="0"/>
              <a:t>仅用</a:t>
            </a:r>
            <a:r>
              <a:rPr lang="zh-CN" altLang="en-US" dirty="0">
                <a:solidFill>
                  <a:srgbClr val="C00000"/>
                </a:solidFill>
              </a:rPr>
              <a:t>空格</a:t>
            </a:r>
            <a:r>
              <a:rPr lang="zh-CN" altLang="en-US" dirty="0"/>
              <a:t>切分的问题</a:t>
            </a:r>
            <a:endParaRPr lang="en-US" altLang="zh-CN" dirty="0"/>
          </a:p>
          <a:p>
            <a:pPr lvl="1"/>
            <a:r>
              <a:rPr lang="zh-CN" altLang="en-US" dirty="0"/>
              <a:t>数据稀疏</a:t>
            </a:r>
            <a:endParaRPr lang="en-US" altLang="zh-CN" dirty="0"/>
          </a:p>
          <a:p>
            <a:pPr lvl="1"/>
            <a:r>
              <a:rPr lang="zh-CN" altLang="en-US" dirty="0"/>
              <a:t>词表过大，降低处理速度</a:t>
            </a:r>
            <a:endParaRPr lang="en-US" altLang="zh-CN" dirty="0"/>
          </a:p>
          <a:p>
            <a:r>
              <a:rPr lang="zh-CN" altLang="en-US" dirty="0"/>
              <a:t>子词切分</a:t>
            </a:r>
            <a:endParaRPr lang="en-US" altLang="zh-CN" dirty="0"/>
          </a:p>
          <a:p>
            <a:pPr lvl="1"/>
            <a:r>
              <a:rPr lang="zh-CN" altLang="en-US" dirty="0"/>
              <a:t>将一个单词切分为若干连续的</a:t>
            </a:r>
            <a:r>
              <a:rPr lang="zh-CN" altLang="en-US" dirty="0">
                <a:solidFill>
                  <a:srgbClr val="C00000"/>
                </a:solidFill>
              </a:rPr>
              <a:t>片段</a:t>
            </a:r>
            <a:r>
              <a:rPr lang="zh-CN" altLang="en-US" dirty="0"/>
              <a:t>（子词）</a:t>
            </a:r>
            <a:endParaRPr lang="en-US" altLang="zh-CN" dirty="0"/>
          </a:p>
          <a:p>
            <a:pPr lvl="1"/>
            <a:r>
              <a:rPr lang="zh-CN" altLang="en-US" dirty="0"/>
              <a:t>方法众多，</a:t>
            </a:r>
            <a:r>
              <a:rPr lang="zh-CN" altLang="en-US" dirty="0">
                <a:solidFill>
                  <a:srgbClr val="C00000"/>
                </a:solidFill>
              </a:rPr>
              <a:t>基本原理相似</a:t>
            </a:r>
            <a:endParaRPr lang="en-US" altLang="zh-CN" dirty="0">
              <a:solidFill>
                <a:srgbClr val="C00000"/>
              </a:solidFill>
            </a:endParaRPr>
          </a:p>
          <a:p>
            <a:pPr lvl="2"/>
            <a:r>
              <a:rPr lang="zh-CN" altLang="en-US" dirty="0"/>
              <a:t>使用尽量长且频次高的子词对单词进行切分</a:t>
            </a:r>
            <a:endParaRPr lang="en-CN" dirty="0"/>
          </a:p>
        </p:txBody>
      </p:sp>
    </p:spTree>
    <p:extLst>
      <p:ext uri="{BB962C8B-B14F-4D97-AF65-F5344CB8AC3E}">
        <p14:creationId xmlns:p14="http://schemas.microsoft.com/office/powerpoint/2010/main" val="100856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72CEC1D-69EB-C641-95D9-18ED192C26C0}" type="slidenum">
              <a:rPr lang="en-US" smtClean="0"/>
              <a:pPr/>
              <a:t>14</a:t>
            </a:fld>
            <a:endParaRPr lang="en-US"/>
          </a:p>
        </p:txBody>
      </p:sp>
      <p:sp>
        <p:nvSpPr>
          <p:cNvPr id="2" name="标题 1"/>
          <p:cNvSpPr>
            <a:spLocks noGrp="1"/>
          </p:cNvSpPr>
          <p:nvPr>
            <p:ph type="title"/>
          </p:nvPr>
        </p:nvSpPr>
        <p:spPr/>
        <p:txBody>
          <a:bodyPr>
            <a:noAutofit/>
          </a:bodyPr>
          <a:lstStyle/>
          <a:p>
            <a:r>
              <a:rPr lang="zh-Hans" altLang="en-US" dirty="0">
                <a:latin typeface="Microsoft YaHei" charset="-122"/>
                <a:ea typeface="Microsoft YaHei" charset="-122"/>
                <a:cs typeface="Microsoft YaHei" charset="-122"/>
              </a:rPr>
              <a:t>句法分析</a:t>
            </a:r>
            <a:endParaRPr lang="zh-CN" altLang="en-US" dirty="0">
              <a:latin typeface="Microsoft YaHei" charset="-122"/>
              <a:ea typeface="Microsoft YaHei" charset="-122"/>
              <a:cs typeface="Microsoft YaHei" charset="-122"/>
            </a:endParaRPr>
          </a:p>
        </p:txBody>
      </p:sp>
      <p:sp>
        <p:nvSpPr>
          <p:cNvPr id="3" name="Content Placeholder 2">
            <a:extLst>
              <a:ext uri="{FF2B5EF4-FFF2-40B4-BE49-F238E27FC236}">
                <a16:creationId xmlns:a16="http://schemas.microsoft.com/office/drawing/2014/main" id="{13C300F3-0327-ED44-AA1C-71473CFB9B76}"/>
              </a:ext>
            </a:extLst>
          </p:cNvPr>
          <p:cNvSpPr>
            <a:spLocks noGrp="1"/>
          </p:cNvSpPr>
          <p:nvPr>
            <p:ph sz="quarter" idx="1"/>
          </p:nvPr>
        </p:nvSpPr>
        <p:spPr/>
        <p:txBody>
          <a:bodyPr/>
          <a:lstStyle/>
          <a:p>
            <a:r>
              <a:rPr lang="zh-CN" altLang="en-US" dirty="0"/>
              <a:t>分析句子的</a:t>
            </a:r>
            <a:r>
              <a:rPr lang="zh-CN" altLang="en-US" dirty="0">
                <a:solidFill>
                  <a:srgbClr val="C00000"/>
                </a:solidFill>
              </a:rPr>
              <a:t>句法成分</a:t>
            </a:r>
            <a:r>
              <a:rPr lang="zh-CN" altLang="en-US" dirty="0"/>
              <a:t>，如主谓宾定状补等</a:t>
            </a:r>
            <a:endParaRPr lang="en-US" altLang="zh-CN" dirty="0"/>
          </a:p>
          <a:p>
            <a:r>
              <a:rPr lang="zh-CN" altLang="en-US" dirty="0"/>
              <a:t>将词序列表示的句子转换成</a:t>
            </a:r>
            <a:r>
              <a:rPr lang="zh-CN" altLang="en-US" dirty="0">
                <a:solidFill>
                  <a:srgbClr val="C00000"/>
                </a:solidFill>
              </a:rPr>
              <a:t>树状结构</a:t>
            </a:r>
          </a:p>
          <a:p>
            <a:endParaRPr lang="en-CN"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82938" y="2738603"/>
            <a:ext cx="5388280" cy="2803253"/>
          </a:xfrm>
          <a:prstGeom prst="rect">
            <a:avLst/>
          </a:prstGeom>
        </p:spPr>
      </p:pic>
      <p:cxnSp>
        <p:nvCxnSpPr>
          <p:cNvPr id="17" name="Straight Connector 16"/>
          <p:cNvCxnSpPr/>
          <p:nvPr/>
        </p:nvCxnSpPr>
        <p:spPr bwMode="auto">
          <a:xfrm>
            <a:off x="2205078" y="3705511"/>
            <a:ext cx="2336800" cy="12701"/>
          </a:xfrm>
          <a:prstGeom prst="line">
            <a:avLst/>
          </a:prstGeom>
          <a:ln w="19050">
            <a:solidFill>
              <a:srgbClr val="C0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bwMode="auto">
          <a:xfrm>
            <a:off x="2205077" y="3972210"/>
            <a:ext cx="2120900" cy="0"/>
          </a:xfrm>
          <a:prstGeom prst="line">
            <a:avLst/>
          </a:prstGeom>
          <a:ln w="19050">
            <a:solidFill>
              <a:srgbClr val="C0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sp>
        <p:nvSpPr>
          <p:cNvPr id="7" name="Freeform 6"/>
          <p:cNvSpPr/>
          <p:nvPr/>
        </p:nvSpPr>
        <p:spPr>
          <a:xfrm>
            <a:off x="1943373" y="3217521"/>
            <a:ext cx="611299" cy="238840"/>
          </a:xfrm>
          <a:custGeom>
            <a:avLst/>
            <a:gdLst>
              <a:gd name="connsiteX0" fmla="*/ 13458 w 611299"/>
              <a:gd name="connsiteY0" fmla="*/ 40057 h 238840"/>
              <a:gd name="connsiteX1" fmla="*/ 205 w 611299"/>
              <a:gd name="connsiteY1" fmla="*/ 93066 h 238840"/>
              <a:gd name="connsiteX2" fmla="*/ 26710 w 611299"/>
              <a:gd name="connsiteY2" fmla="*/ 172579 h 238840"/>
              <a:gd name="connsiteX3" fmla="*/ 66466 w 611299"/>
              <a:gd name="connsiteY3" fmla="*/ 238840 h 238840"/>
              <a:gd name="connsiteX4" fmla="*/ 119475 w 611299"/>
              <a:gd name="connsiteY4" fmla="*/ 225587 h 238840"/>
              <a:gd name="connsiteX5" fmla="*/ 119475 w 611299"/>
              <a:gd name="connsiteY5" fmla="*/ 53309 h 238840"/>
              <a:gd name="connsiteX6" fmla="*/ 79718 w 611299"/>
              <a:gd name="connsiteY6" fmla="*/ 26805 h 238840"/>
              <a:gd name="connsiteX7" fmla="*/ 106223 w 611299"/>
              <a:gd name="connsiteY7" fmla="*/ 300 h 238840"/>
              <a:gd name="connsiteX8" fmla="*/ 212240 w 611299"/>
              <a:gd name="connsiteY8" fmla="*/ 79814 h 238840"/>
              <a:gd name="connsiteX9" fmla="*/ 238744 w 611299"/>
              <a:gd name="connsiteY9" fmla="*/ 119570 h 238840"/>
              <a:gd name="connsiteX10" fmla="*/ 265249 w 611299"/>
              <a:gd name="connsiteY10" fmla="*/ 199083 h 238840"/>
              <a:gd name="connsiteX11" fmla="*/ 318258 w 611299"/>
              <a:gd name="connsiteY11" fmla="*/ 79814 h 238840"/>
              <a:gd name="connsiteX12" fmla="*/ 331510 w 611299"/>
              <a:gd name="connsiteY12" fmla="*/ 40057 h 238840"/>
              <a:gd name="connsiteX13" fmla="*/ 371266 w 611299"/>
              <a:gd name="connsiteY13" fmla="*/ 26805 h 238840"/>
              <a:gd name="connsiteX14" fmla="*/ 424275 w 611299"/>
              <a:gd name="connsiteY14" fmla="*/ 79814 h 238840"/>
              <a:gd name="connsiteX15" fmla="*/ 450779 w 611299"/>
              <a:gd name="connsiteY15" fmla="*/ 212335 h 238840"/>
              <a:gd name="connsiteX16" fmla="*/ 517040 w 611299"/>
              <a:gd name="connsiteY16" fmla="*/ 159327 h 238840"/>
              <a:gd name="connsiteX17" fmla="*/ 543544 w 611299"/>
              <a:gd name="connsiteY17" fmla="*/ 79814 h 238840"/>
              <a:gd name="connsiteX18" fmla="*/ 530292 w 611299"/>
              <a:gd name="connsiteY18" fmla="*/ 40057 h 238840"/>
              <a:gd name="connsiteX19" fmla="*/ 596553 w 611299"/>
              <a:gd name="connsiteY19" fmla="*/ 79814 h 238840"/>
              <a:gd name="connsiteX20" fmla="*/ 609805 w 611299"/>
              <a:gd name="connsiteY20" fmla="*/ 119570 h 238840"/>
              <a:gd name="connsiteX21" fmla="*/ 570049 w 611299"/>
              <a:gd name="connsiteY21" fmla="*/ 132822 h 238840"/>
              <a:gd name="connsiteX22" fmla="*/ 411023 w 611299"/>
              <a:gd name="connsiteY22" fmla="*/ 119570 h 238840"/>
              <a:gd name="connsiteX23" fmla="*/ 145979 w 611299"/>
              <a:gd name="connsiteY23" fmla="*/ 119570 h 238840"/>
              <a:gd name="connsiteX24" fmla="*/ 106223 w 611299"/>
              <a:gd name="connsiteY24" fmla="*/ 132822 h 238840"/>
              <a:gd name="connsiteX25" fmla="*/ 26710 w 611299"/>
              <a:gd name="connsiteY25" fmla="*/ 146074 h 238840"/>
              <a:gd name="connsiteX26" fmla="*/ 39962 w 611299"/>
              <a:gd name="connsiteY26" fmla="*/ 199083 h 238840"/>
              <a:gd name="connsiteX27" fmla="*/ 543544 w 611299"/>
              <a:gd name="connsiteY27" fmla="*/ 172579 h 238840"/>
              <a:gd name="connsiteX28" fmla="*/ 556797 w 611299"/>
              <a:gd name="connsiteY28" fmla="*/ 132822 h 238840"/>
              <a:gd name="connsiteX29" fmla="*/ 583301 w 611299"/>
              <a:gd name="connsiteY29" fmla="*/ 93066 h 238840"/>
              <a:gd name="connsiteX30" fmla="*/ 450779 w 611299"/>
              <a:gd name="connsiteY30" fmla="*/ 53309 h 238840"/>
              <a:gd name="connsiteX31" fmla="*/ 212240 w 611299"/>
              <a:gd name="connsiteY31" fmla="*/ 66561 h 238840"/>
              <a:gd name="connsiteX32" fmla="*/ 106223 w 611299"/>
              <a:gd name="connsiteY32" fmla="*/ 93066 h 238840"/>
              <a:gd name="connsiteX33" fmla="*/ 53214 w 611299"/>
              <a:gd name="connsiteY33" fmla="*/ 106318 h 238840"/>
              <a:gd name="connsiteX34" fmla="*/ 13458 w 611299"/>
              <a:gd name="connsiteY34" fmla="*/ 106318 h 23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1299" h="238840">
                <a:moveTo>
                  <a:pt x="13458" y="40057"/>
                </a:moveTo>
                <a:cubicBezTo>
                  <a:pt x="9040" y="57727"/>
                  <a:pt x="-1607" y="74943"/>
                  <a:pt x="205" y="93066"/>
                </a:cubicBezTo>
                <a:cubicBezTo>
                  <a:pt x="2985" y="120865"/>
                  <a:pt x="17875" y="146075"/>
                  <a:pt x="26710" y="172579"/>
                </a:cubicBezTo>
                <a:cubicBezTo>
                  <a:pt x="43913" y="224189"/>
                  <a:pt x="30084" y="202457"/>
                  <a:pt x="66466" y="238840"/>
                </a:cubicBezTo>
                <a:cubicBezTo>
                  <a:pt x="84136" y="234422"/>
                  <a:pt x="108889" y="240408"/>
                  <a:pt x="119475" y="225587"/>
                </a:cubicBezTo>
                <a:cubicBezTo>
                  <a:pt x="141945" y="194128"/>
                  <a:pt x="131780" y="80995"/>
                  <a:pt x="119475" y="53309"/>
                </a:cubicBezTo>
                <a:cubicBezTo>
                  <a:pt x="113006" y="38755"/>
                  <a:pt x="92970" y="35640"/>
                  <a:pt x="79718" y="26805"/>
                </a:cubicBezTo>
                <a:cubicBezTo>
                  <a:pt x="88553" y="17970"/>
                  <a:pt x="94101" y="-2730"/>
                  <a:pt x="106223" y="300"/>
                </a:cubicBezTo>
                <a:cubicBezTo>
                  <a:pt x="127424" y="5600"/>
                  <a:pt x="190162" y="52216"/>
                  <a:pt x="212240" y="79814"/>
                </a:cubicBezTo>
                <a:cubicBezTo>
                  <a:pt x="222189" y="92251"/>
                  <a:pt x="232275" y="105016"/>
                  <a:pt x="238744" y="119570"/>
                </a:cubicBezTo>
                <a:cubicBezTo>
                  <a:pt x="250091" y="145100"/>
                  <a:pt x="265249" y="199083"/>
                  <a:pt x="265249" y="199083"/>
                </a:cubicBezTo>
                <a:cubicBezTo>
                  <a:pt x="307250" y="136082"/>
                  <a:pt x="286717" y="174435"/>
                  <a:pt x="318258" y="79814"/>
                </a:cubicBezTo>
                <a:cubicBezTo>
                  <a:pt x="322675" y="66562"/>
                  <a:pt x="318258" y="44474"/>
                  <a:pt x="331510" y="40057"/>
                </a:cubicBezTo>
                <a:lnTo>
                  <a:pt x="371266" y="26805"/>
                </a:lnTo>
                <a:cubicBezTo>
                  <a:pt x="388936" y="44475"/>
                  <a:pt x="420167" y="55165"/>
                  <a:pt x="424275" y="79814"/>
                </a:cubicBezTo>
                <a:cubicBezTo>
                  <a:pt x="440521" y="177292"/>
                  <a:pt x="431010" y="133259"/>
                  <a:pt x="450779" y="212335"/>
                </a:cubicBezTo>
                <a:cubicBezTo>
                  <a:pt x="493890" y="197965"/>
                  <a:pt x="496191" y="206238"/>
                  <a:pt x="517040" y="159327"/>
                </a:cubicBezTo>
                <a:cubicBezTo>
                  <a:pt x="528387" y="133797"/>
                  <a:pt x="543544" y="79814"/>
                  <a:pt x="543544" y="79814"/>
                </a:cubicBezTo>
                <a:cubicBezTo>
                  <a:pt x="539127" y="66562"/>
                  <a:pt x="520414" y="49935"/>
                  <a:pt x="530292" y="40057"/>
                </a:cubicBezTo>
                <a:cubicBezTo>
                  <a:pt x="547496" y="22853"/>
                  <a:pt x="590945" y="74206"/>
                  <a:pt x="596553" y="79814"/>
                </a:cubicBezTo>
                <a:cubicBezTo>
                  <a:pt x="600970" y="93066"/>
                  <a:pt x="616052" y="107076"/>
                  <a:pt x="609805" y="119570"/>
                </a:cubicBezTo>
                <a:cubicBezTo>
                  <a:pt x="603558" y="132064"/>
                  <a:pt x="584018" y="132822"/>
                  <a:pt x="570049" y="132822"/>
                </a:cubicBezTo>
                <a:cubicBezTo>
                  <a:pt x="516857" y="132822"/>
                  <a:pt x="464032" y="123987"/>
                  <a:pt x="411023" y="119570"/>
                </a:cubicBezTo>
                <a:cubicBezTo>
                  <a:pt x="290364" y="95439"/>
                  <a:pt x="335628" y="98498"/>
                  <a:pt x="145979" y="119570"/>
                </a:cubicBezTo>
                <a:cubicBezTo>
                  <a:pt x="132096" y="121113"/>
                  <a:pt x="119859" y="129792"/>
                  <a:pt x="106223" y="132822"/>
                </a:cubicBezTo>
                <a:cubicBezTo>
                  <a:pt x="79993" y="138651"/>
                  <a:pt x="53214" y="141657"/>
                  <a:pt x="26710" y="146074"/>
                </a:cubicBezTo>
                <a:cubicBezTo>
                  <a:pt x="31127" y="163744"/>
                  <a:pt x="21819" y="197482"/>
                  <a:pt x="39962" y="199083"/>
                </a:cubicBezTo>
                <a:cubicBezTo>
                  <a:pt x="310687" y="222971"/>
                  <a:pt x="363482" y="208591"/>
                  <a:pt x="543544" y="172579"/>
                </a:cubicBezTo>
                <a:cubicBezTo>
                  <a:pt x="547962" y="159327"/>
                  <a:pt x="550550" y="145316"/>
                  <a:pt x="556797" y="132822"/>
                </a:cubicBezTo>
                <a:cubicBezTo>
                  <a:pt x="563920" y="118577"/>
                  <a:pt x="593250" y="105503"/>
                  <a:pt x="583301" y="93066"/>
                </a:cubicBezTo>
                <a:cubicBezTo>
                  <a:pt x="575234" y="82982"/>
                  <a:pt x="473051" y="58877"/>
                  <a:pt x="450779" y="53309"/>
                </a:cubicBezTo>
                <a:cubicBezTo>
                  <a:pt x="371266" y="57726"/>
                  <a:pt x="291351" y="57433"/>
                  <a:pt x="212240" y="66561"/>
                </a:cubicBezTo>
                <a:cubicBezTo>
                  <a:pt x="176053" y="70736"/>
                  <a:pt x="141562" y="84231"/>
                  <a:pt x="106223" y="93066"/>
                </a:cubicBezTo>
                <a:cubicBezTo>
                  <a:pt x="88553" y="97483"/>
                  <a:pt x="71427" y="106318"/>
                  <a:pt x="53214" y="106318"/>
                </a:cubicBezTo>
                <a:lnTo>
                  <a:pt x="13458" y="106318"/>
                </a:lnTo>
              </a:path>
            </a:pathLst>
          </a:cu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3526" y="2373361"/>
            <a:ext cx="5303194" cy="1466442"/>
          </a:xfrm>
          <a:prstGeom prst="rect">
            <a:avLst/>
          </a:prstGeom>
        </p:spPr>
      </p:pic>
      <p:sp>
        <p:nvSpPr>
          <p:cNvPr id="10" name="Oval 9"/>
          <p:cNvSpPr/>
          <p:nvPr/>
        </p:nvSpPr>
        <p:spPr bwMode="auto">
          <a:xfrm>
            <a:off x="9647855" y="3143808"/>
            <a:ext cx="778092" cy="797461"/>
          </a:xfrm>
          <a:prstGeom prst="ellipse">
            <a:avLst/>
          </a:prstGeom>
          <a:no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nvGrpSpPr>
          <p:cNvPr id="11" name="Group 10"/>
          <p:cNvGrpSpPr/>
          <p:nvPr/>
        </p:nvGrpSpPr>
        <p:grpSpPr>
          <a:xfrm>
            <a:off x="6798514" y="4348308"/>
            <a:ext cx="4813217" cy="1530683"/>
            <a:chOff x="6502037" y="3108309"/>
            <a:chExt cx="5348019" cy="1700758"/>
          </a:xfrm>
        </p:grpSpPr>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2037" y="3108309"/>
              <a:ext cx="5348019" cy="1629413"/>
            </a:xfrm>
            <a:prstGeom prst="rect">
              <a:avLst/>
            </a:prstGeom>
          </p:spPr>
        </p:pic>
        <p:sp>
          <p:nvSpPr>
            <p:cNvPr id="13" name="Oval 12"/>
            <p:cNvSpPr/>
            <p:nvPr/>
          </p:nvSpPr>
          <p:spPr bwMode="auto">
            <a:xfrm>
              <a:off x="7524113" y="3922999"/>
              <a:ext cx="864547" cy="886068"/>
            </a:xfrm>
            <a:prstGeom prst="ellipse">
              <a:avLst/>
            </a:prstGeom>
            <a:no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sp>
        <p:nvSpPr>
          <p:cNvPr id="14" name="TextBox 13"/>
          <p:cNvSpPr txBox="1"/>
          <p:nvPr/>
        </p:nvSpPr>
        <p:spPr>
          <a:xfrm>
            <a:off x="9647855" y="6080829"/>
            <a:ext cx="2316019" cy="350865"/>
          </a:xfrm>
          <a:prstGeom prst="rect">
            <a:avLst/>
          </a:prstGeom>
          <a:noFill/>
        </p:spPr>
        <p:txBody>
          <a:bodyPr wrap="none" rtlCol="0">
            <a:spAutoFit/>
          </a:bodyPr>
          <a:lstStyle/>
          <a:p>
            <a:r>
              <a:rPr lang="en-US" altLang="zh-Hans" sz="1680" dirty="0">
                <a:hlinkClick r:id="rId6"/>
              </a:rPr>
              <a:t>http://ltp.ai/demo.html</a:t>
            </a:r>
            <a:r>
              <a:rPr lang="zh-Hans" altLang="en-US" sz="1680" dirty="0"/>
              <a:t> </a:t>
            </a:r>
            <a:endParaRPr lang="en-US" sz="1680" dirty="0"/>
          </a:p>
        </p:txBody>
      </p:sp>
      <p:sp>
        <p:nvSpPr>
          <p:cNvPr id="6" name="Footer Placeholder 5">
            <a:extLst>
              <a:ext uri="{FF2B5EF4-FFF2-40B4-BE49-F238E27FC236}">
                <a16:creationId xmlns:a16="http://schemas.microsoft.com/office/drawing/2014/main" id="{3B86FA65-33BC-E042-82EF-20DD949AAA0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9628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3E5FFF-B608-094B-BB6B-3C911905748B}"/>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AC000EFD-D01B-7749-A438-F737531B315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14E3583-C5A5-224F-A7D7-BA923A8532BB}"/>
              </a:ext>
            </a:extLst>
          </p:cNvPr>
          <p:cNvSpPr>
            <a:spLocks noGrp="1"/>
          </p:cNvSpPr>
          <p:nvPr>
            <p:ph type="title"/>
          </p:nvPr>
        </p:nvSpPr>
        <p:spPr/>
        <p:txBody>
          <a:bodyPr/>
          <a:lstStyle/>
          <a:p>
            <a:r>
              <a:rPr lang="en-CN" dirty="0"/>
              <a:t>语义分析</a:t>
            </a:r>
          </a:p>
        </p:txBody>
      </p:sp>
      <p:sp>
        <p:nvSpPr>
          <p:cNvPr id="5" name="Content Placeholder 4">
            <a:extLst>
              <a:ext uri="{FF2B5EF4-FFF2-40B4-BE49-F238E27FC236}">
                <a16:creationId xmlns:a16="http://schemas.microsoft.com/office/drawing/2014/main" id="{225982DE-C536-D84A-A2BC-7126DDF797C8}"/>
              </a:ext>
            </a:extLst>
          </p:cNvPr>
          <p:cNvSpPr>
            <a:spLocks noGrp="1"/>
          </p:cNvSpPr>
          <p:nvPr>
            <p:ph sz="quarter" idx="1"/>
          </p:nvPr>
        </p:nvSpPr>
        <p:spPr/>
        <p:txBody>
          <a:bodyPr/>
          <a:lstStyle/>
          <a:p>
            <a:r>
              <a:rPr lang="en-CN" dirty="0"/>
              <a:t>词义消歧</a:t>
            </a:r>
            <a:r>
              <a:rPr lang="en-US" dirty="0"/>
              <a:t>（Word Sense </a:t>
            </a:r>
            <a:r>
              <a:rPr lang="en-US" dirty="0" err="1"/>
              <a:t>Disambiguation，WSD</a:t>
            </a:r>
            <a:r>
              <a:rPr lang="en-US" dirty="0"/>
              <a:t>）</a:t>
            </a:r>
          </a:p>
          <a:p>
            <a:r>
              <a:rPr lang="en-CN" dirty="0"/>
              <a:t>语义角色标注</a:t>
            </a:r>
            <a:r>
              <a:rPr lang="en-US" dirty="0"/>
              <a:t>（Semantic Role </a:t>
            </a:r>
            <a:r>
              <a:rPr lang="en-US" dirty="0" err="1"/>
              <a:t>Labeling，SRL</a:t>
            </a:r>
            <a:r>
              <a:rPr lang="en-US" dirty="0"/>
              <a:t>）</a:t>
            </a:r>
          </a:p>
          <a:p>
            <a:pPr lvl="1"/>
            <a:r>
              <a:rPr lang="zh-CN" altLang="en-US" dirty="0"/>
              <a:t>也称谓词论元结构（</a:t>
            </a:r>
            <a:r>
              <a:rPr lang="en-US" dirty="0"/>
              <a:t>Predicate-Argument Structure）</a:t>
            </a:r>
          </a:p>
          <a:p>
            <a:pPr lvl="1"/>
            <a:endParaRPr lang="en-CN" dirty="0"/>
          </a:p>
          <a:p>
            <a:endParaRPr lang="en-CN" dirty="0"/>
          </a:p>
          <a:p>
            <a:endParaRPr lang="en-CN" dirty="0"/>
          </a:p>
          <a:p>
            <a:r>
              <a:rPr lang="en-CN" dirty="0"/>
              <a:t>语义依存图</a:t>
            </a:r>
            <a:r>
              <a:rPr lang="en-US" dirty="0"/>
              <a:t>（Semantic Dependency Graph）</a:t>
            </a:r>
          </a:p>
          <a:p>
            <a:endParaRPr lang="en-CN" dirty="0"/>
          </a:p>
        </p:txBody>
      </p:sp>
      <p:pic>
        <p:nvPicPr>
          <p:cNvPr id="7" name="Picture 6">
            <a:extLst>
              <a:ext uri="{FF2B5EF4-FFF2-40B4-BE49-F238E27FC236}">
                <a16:creationId xmlns:a16="http://schemas.microsoft.com/office/drawing/2014/main" id="{18CB43B0-C01A-FE44-B830-0E6446600E2F}"/>
              </a:ext>
            </a:extLst>
          </p:cNvPr>
          <p:cNvPicPr>
            <a:picLocks noChangeAspect="1"/>
          </p:cNvPicPr>
          <p:nvPr/>
        </p:nvPicPr>
        <p:blipFill>
          <a:blip r:embed="rId2"/>
          <a:stretch>
            <a:fillRect/>
          </a:stretch>
        </p:blipFill>
        <p:spPr>
          <a:xfrm>
            <a:off x="1436318" y="2641600"/>
            <a:ext cx="4871233" cy="1398224"/>
          </a:xfrm>
          <a:prstGeom prst="rect">
            <a:avLst/>
          </a:prstGeom>
        </p:spPr>
      </p:pic>
      <p:pic>
        <p:nvPicPr>
          <p:cNvPr id="8" name="Picture 7">
            <a:extLst>
              <a:ext uri="{FF2B5EF4-FFF2-40B4-BE49-F238E27FC236}">
                <a16:creationId xmlns:a16="http://schemas.microsoft.com/office/drawing/2014/main" id="{D824508D-B81F-D242-9958-C311E7C3FD37}"/>
              </a:ext>
            </a:extLst>
          </p:cNvPr>
          <p:cNvPicPr>
            <a:picLocks noChangeAspect="1"/>
          </p:cNvPicPr>
          <p:nvPr/>
        </p:nvPicPr>
        <p:blipFill>
          <a:blip r:embed="rId3"/>
          <a:stretch>
            <a:fillRect/>
          </a:stretch>
        </p:blipFill>
        <p:spPr>
          <a:xfrm>
            <a:off x="1436318" y="4764227"/>
            <a:ext cx="4375759" cy="1692680"/>
          </a:xfrm>
          <a:prstGeom prst="rect">
            <a:avLst/>
          </a:prstGeom>
        </p:spPr>
      </p:pic>
    </p:spTree>
    <p:extLst>
      <p:ext uri="{BB962C8B-B14F-4D97-AF65-F5344CB8AC3E}">
        <p14:creationId xmlns:p14="http://schemas.microsoft.com/office/powerpoint/2010/main" val="14153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18EA2-2AE6-0D45-8E8E-E7FBDB9171F6}"/>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A384D623-BA18-B847-90CA-C8D266DC511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4FA3F6B-84C1-854D-BF2F-D145174445F8}"/>
              </a:ext>
            </a:extLst>
          </p:cNvPr>
          <p:cNvSpPr>
            <a:spLocks noGrp="1"/>
          </p:cNvSpPr>
          <p:nvPr>
            <p:ph type="title"/>
          </p:nvPr>
        </p:nvSpPr>
        <p:spPr/>
        <p:txBody>
          <a:bodyPr/>
          <a:lstStyle/>
          <a:p>
            <a:r>
              <a:rPr lang="en-CN" dirty="0"/>
              <a:t>信息抽取</a:t>
            </a:r>
          </a:p>
        </p:txBody>
      </p:sp>
      <p:sp>
        <p:nvSpPr>
          <p:cNvPr id="5" name="Content Placeholder 4">
            <a:extLst>
              <a:ext uri="{FF2B5EF4-FFF2-40B4-BE49-F238E27FC236}">
                <a16:creationId xmlns:a16="http://schemas.microsoft.com/office/drawing/2014/main" id="{4065CEE6-79D2-E842-AC86-5D20FE60E3F0}"/>
              </a:ext>
            </a:extLst>
          </p:cNvPr>
          <p:cNvSpPr>
            <a:spLocks noGrp="1"/>
          </p:cNvSpPr>
          <p:nvPr>
            <p:ph sz="quarter" idx="1"/>
          </p:nvPr>
        </p:nvSpPr>
        <p:spPr/>
        <p:txBody>
          <a:bodyPr/>
          <a:lstStyle/>
          <a:p>
            <a:r>
              <a:rPr lang="zh-CN" altLang="en-US" dirty="0"/>
              <a:t>信息抽取（</a:t>
            </a:r>
            <a:r>
              <a:rPr lang="en-US" dirty="0"/>
              <a:t>Information </a:t>
            </a:r>
            <a:r>
              <a:rPr lang="en-US" dirty="0" err="1"/>
              <a:t>Extraction，IE</a:t>
            </a:r>
            <a:r>
              <a:rPr lang="en-US" dirty="0"/>
              <a:t>）</a:t>
            </a:r>
          </a:p>
          <a:p>
            <a:pPr lvl="1"/>
            <a:r>
              <a:rPr lang="zh-CN" altLang="en-US" dirty="0"/>
              <a:t>从非结构化的文本中自动提取</a:t>
            </a:r>
            <a:r>
              <a:rPr lang="zh-CN" altLang="en-US" dirty="0">
                <a:solidFill>
                  <a:srgbClr val="C00000"/>
                </a:solidFill>
              </a:rPr>
              <a:t>结构化信息</a:t>
            </a:r>
            <a:endParaRPr lang="en-US" altLang="zh-CN" dirty="0">
              <a:solidFill>
                <a:srgbClr val="C00000"/>
              </a:solidFill>
            </a:endParaRPr>
          </a:p>
        </p:txBody>
      </p:sp>
      <p:pic>
        <p:nvPicPr>
          <p:cNvPr id="6" name="Picture 5">
            <a:extLst>
              <a:ext uri="{FF2B5EF4-FFF2-40B4-BE49-F238E27FC236}">
                <a16:creationId xmlns:a16="http://schemas.microsoft.com/office/drawing/2014/main" id="{5B0CDA15-53A3-A74A-9AE0-27BC7B33080F}"/>
              </a:ext>
            </a:extLst>
          </p:cNvPr>
          <p:cNvPicPr>
            <a:picLocks noChangeAspect="1"/>
          </p:cNvPicPr>
          <p:nvPr/>
        </p:nvPicPr>
        <p:blipFill>
          <a:blip r:embed="rId2"/>
          <a:stretch>
            <a:fillRect/>
          </a:stretch>
        </p:blipFill>
        <p:spPr>
          <a:xfrm>
            <a:off x="5907787" y="2049975"/>
            <a:ext cx="6142538" cy="3788073"/>
          </a:xfrm>
          <a:prstGeom prst="rect">
            <a:avLst/>
          </a:prstGeom>
        </p:spPr>
      </p:pic>
      <p:sp>
        <p:nvSpPr>
          <p:cNvPr id="7" name="Content Placeholder 4">
            <a:extLst>
              <a:ext uri="{FF2B5EF4-FFF2-40B4-BE49-F238E27FC236}">
                <a16:creationId xmlns:a16="http://schemas.microsoft.com/office/drawing/2014/main" id="{B1850A85-DD30-B24E-93C7-AA43D76A309B}"/>
              </a:ext>
            </a:extLst>
          </p:cNvPr>
          <p:cNvSpPr txBox="1">
            <a:spLocks/>
          </p:cNvSpPr>
          <p:nvPr/>
        </p:nvSpPr>
        <p:spPr>
          <a:xfrm>
            <a:off x="722327" y="2049975"/>
            <a:ext cx="4942840" cy="5310104"/>
          </a:xfrm>
          <a:prstGeom prst="rect">
            <a:avLst/>
          </a:prstGeom>
          <a:noFill/>
        </p:spPr>
        <p:txBody>
          <a:bodyP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输入</a:t>
            </a:r>
            <a:endParaRPr lang="en-US" altLang="zh-CN" dirty="0"/>
          </a:p>
          <a:p>
            <a:pPr lvl="1"/>
            <a:r>
              <a:rPr lang="en-US" altLang="zh-CN" i="1" dirty="0"/>
              <a:t>10</a:t>
            </a:r>
            <a:r>
              <a:rPr lang="zh-CN" altLang="en-US" i="1" dirty="0"/>
              <a:t>月</a:t>
            </a:r>
            <a:r>
              <a:rPr lang="en-US" altLang="zh-CN" i="1" dirty="0"/>
              <a:t>28</a:t>
            </a:r>
            <a:r>
              <a:rPr lang="zh-CN" altLang="en-US" i="1" dirty="0"/>
              <a:t>日，</a:t>
            </a:r>
            <a:r>
              <a:rPr lang="en-US" i="1" dirty="0"/>
              <a:t>AMD</a:t>
            </a:r>
            <a:r>
              <a:rPr lang="zh-CN" altLang="en-US" i="1" dirty="0"/>
              <a:t>宣布斥资</a:t>
            </a:r>
            <a:r>
              <a:rPr lang="en-US" altLang="zh-CN" i="1" dirty="0"/>
              <a:t>350</a:t>
            </a:r>
            <a:r>
              <a:rPr lang="zh-CN" altLang="en-US" i="1" dirty="0"/>
              <a:t>亿美元收购</a:t>
            </a:r>
            <a:r>
              <a:rPr lang="en-US" i="1" dirty="0"/>
              <a:t>FPGA</a:t>
            </a:r>
            <a:r>
              <a:rPr lang="zh-CN" altLang="en-US" i="1" dirty="0"/>
              <a:t>芯片巨头赛灵思。这两家传了多年绯闻的芯片公司终于走到了一起。</a:t>
            </a:r>
          </a:p>
          <a:p>
            <a:endParaRPr lang="en-CN" dirty="0"/>
          </a:p>
        </p:txBody>
      </p:sp>
    </p:spTree>
    <p:extLst>
      <p:ext uri="{BB962C8B-B14F-4D97-AF65-F5344CB8AC3E}">
        <p14:creationId xmlns:p14="http://schemas.microsoft.com/office/powerpoint/2010/main" val="34276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B49FD-A36B-F54B-BEDD-7DDE8A309BEF}"/>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FA200154-6ABD-CC41-8AB1-2DE326A245F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A1E204A-DB5F-8A4E-96D6-221979C2F457}"/>
              </a:ext>
            </a:extLst>
          </p:cNvPr>
          <p:cNvSpPr>
            <a:spLocks noGrp="1"/>
          </p:cNvSpPr>
          <p:nvPr>
            <p:ph type="title"/>
          </p:nvPr>
        </p:nvSpPr>
        <p:spPr/>
        <p:txBody>
          <a:bodyPr/>
          <a:lstStyle/>
          <a:p>
            <a:r>
              <a:rPr lang="en-CN" dirty="0"/>
              <a:t>情感分析</a:t>
            </a:r>
          </a:p>
        </p:txBody>
      </p:sp>
      <p:sp>
        <p:nvSpPr>
          <p:cNvPr id="5" name="Content Placeholder 4">
            <a:extLst>
              <a:ext uri="{FF2B5EF4-FFF2-40B4-BE49-F238E27FC236}">
                <a16:creationId xmlns:a16="http://schemas.microsoft.com/office/drawing/2014/main" id="{EE299A85-2B1E-E34E-83E4-0C45134A7A0A}"/>
              </a:ext>
            </a:extLst>
          </p:cNvPr>
          <p:cNvSpPr>
            <a:spLocks noGrp="1"/>
          </p:cNvSpPr>
          <p:nvPr>
            <p:ph sz="quarter" idx="1"/>
          </p:nvPr>
        </p:nvSpPr>
        <p:spPr/>
        <p:txBody>
          <a:bodyPr/>
          <a:lstStyle/>
          <a:p>
            <a:r>
              <a:rPr lang="en-CN" dirty="0"/>
              <a:t>情感分析</a:t>
            </a:r>
            <a:r>
              <a:rPr lang="zh-CN" altLang="en-US" dirty="0"/>
              <a:t>（</a:t>
            </a:r>
            <a:r>
              <a:rPr lang="en-US" altLang="zh-CN" dirty="0"/>
              <a:t>Sentiment</a:t>
            </a:r>
            <a:r>
              <a:rPr lang="zh-CN" altLang="en-US" dirty="0"/>
              <a:t> </a:t>
            </a:r>
            <a:r>
              <a:rPr lang="en-US" altLang="zh-CN" dirty="0"/>
              <a:t>Analysis</a:t>
            </a:r>
            <a:r>
              <a:rPr lang="zh-CN" altLang="en-US" dirty="0"/>
              <a:t>）</a:t>
            </a:r>
            <a:endParaRPr lang="en-US" altLang="zh-CN" dirty="0"/>
          </a:p>
          <a:p>
            <a:pPr lvl="1"/>
            <a:r>
              <a:rPr lang="zh-CN" altLang="en-US" dirty="0"/>
              <a:t>个体对外界事物的</a:t>
            </a:r>
            <a:r>
              <a:rPr lang="zh-CN" altLang="en-US" dirty="0">
                <a:solidFill>
                  <a:srgbClr val="C00000"/>
                </a:solidFill>
              </a:rPr>
              <a:t>态度</a:t>
            </a:r>
            <a:r>
              <a:rPr lang="zh-CN" altLang="en-US" dirty="0"/>
              <a:t>、</a:t>
            </a:r>
            <a:r>
              <a:rPr lang="zh-CN" altLang="en-US" dirty="0">
                <a:solidFill>
                  <a:srgbClr val="C00000"/>
                </a:solidFill>
              </a:rPr>
              <a:t>观点</a:t>
            </a:r>
            <a:r>
              <a:rPr lang="zh-CN" altLang="en-US" dirty="0"/>
              <a:t>或</a:t>
            </a:r>
            <a:r>
              <a:rPr lang="zh-CN" altLang="en-US" dirty="0">
                <a:solidFill>
                  <a:srgbClr val="C00000"/>
                </a:solidFill>
              </a:rPr>
              <a:t>倾向性</a:t>
            </a:r>
            <a:r>
              <a:rPr lang="zh-CN" altLang="en-US" dirty="0"/>
              <a:t>，如正面、负面等</a:t>
            </a:r>
            <a:endParaRPr lang="en-US" altLang="zh-CN" dirty="0"/>
          </a:p>
          <a:p>
            <a:pPr lvl="1"/>
            <a:r>
              <a:rPr lang="zh-CN" altLang="en-US" dirty="0"/>
              <a:t>人自身的</a:t>
            </a:r>
            <a:r>
              <a:rPr lang="zh-CN" altLang="en-US" dirty="0">
                <a:solidFill>
                  <a:srgbClr val="C00000"/>
                </a:solidFill>
              </a:rPr>
              <a:t>情绪</a:t>
            </a:r>
            <a:r>
              <a:rPr lang="zh-CN" altLang="en-US" dirty="0"/>
              <a:t>（</a:t>
            </a:r>
            <a:r>
              <a:rPr lang="en-US" altLang="zh-CN" dirty="0"/>
              <a:t>Emotion</a:t>
            </a:r>
            <a:r>
              <a:rPr lang="zh-CN" altLang="en-US" dirty="0"/>
              <a:t>），如喜怒哀惧等</a:t>
            </a:r>
          </a:p>
          <a:p>
            <a:r>
              <a:rPr lang="zh-CN" altLang="en-US" dirty="0"/>
              <a:t>输入</a:t>
            </a:r>
            <a:endParaRPr lang="en-US" altLang="zh-CN" dirty="0"/>
          </a:p>
          <a:p>
            <a:pPr lvl="1"/>
            <a:r>
              <a:rPr lang="zh-CN" altLang="en-US" i="1" dirty="0"/>
              <a:t>这款手机的屏幕很不错，性能也还可以。</a:t>
            </a:r>
          </a:p>
          <a:p>
            <a:pPr lvl="1"/>
            <a:endParaRPr lang="en-CN" dirty="0"/>
          </a:p>
        </p:txBody>
      </p:sp>
      <p:pic>
        <p:nvPicPr>
          <p:cNvPr id="6" name="Picture 5">
            <a:extLst>
              <a:ext uri="{FF2B5EF4-FFF2-40B4-BE49-F238E27FC236}">
                <a16:creationId xmlns:a16="http://schemas.microsoft.com/office/drawing/2014/main" id="{5EF52A64-544B-4D47-BC7C-AF57430FFC48}"/>
              </a:ext>
            </a:extLst>
          </p:cNvPr>
          <p:cNvPicPr>
            <a:picLocks noChangeAspect="1"/>
          </p:cNvPicPr>
          <p:nvPr/>
        </p:nvPicPr>
        <p:blipFill>
          <a:blip r:embed="rId2"/>
          <a:stretch>
            <a:fillRect/>
          </a:stretch>
        </p:blipFill>
        <p:spPr>
          <a:xfrm>
            <a:off x="2146300" y="3725909"/>
            <a:ext cx="7899400" cy="2336800"/>
          </a:xfrm>
          <a:prstGeom prst="rect">
            <a:avLst/>
          </a:prstGeom>
        </p:spPr>
      </p:pic>
    </p:spTree>
    <p:extLst>
      <p:ext uri="{BB962C8B-B14F-4D97-AF65-F5344CB8AC3E}">
        <p14:creationId xmlns:p14="http://schemas.microsoft.com/office/powerpoint/2010/main" val="16716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16A778-4D67-3B4D-994D-E1B9F5937210}"/>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3AD0980F-4BCB-8A4E-A71E-1363ACFBA86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C51447-469D-8241-9FDC-2BD5094BB633}"/>
              </a:ext>
            </a:extLst>
          </p:cNvPr>
          <p:cNvSpPr>
            <a:spLocks noGrp="1"/>
          </p:cNvSpPr>
          <p:nvPr>
            <p:ph type="title"/>
          </p:nvPr>
        </p:nvSpPr>
        <p:spPr/>
        <p:txBody>
          <a:bodyPr/>
          <a:lstStyle/>
          <a:p>
            <a:r>
              <a:rPr lang="en-CN" dirty="0"/>
              <a:t>问答系统</a:t>
            </a:r>
          </a:p>
        </p:txBody>
      </p:sp>
      <p:sp>
        <p:nvSpPr>
          <p:cNvPr id="5" name="Content Placeholder 4">
            <a:extLst>
              <a:ext uri="{FF2B5EF4-FFF2-40B4-BE49-F238E27FC236}">
                <a16:creationId xmlns:a16="http://schemas.microsoft.com/office/drawing/2014/main" id="{6595D389-87DD-9D41-BDD0-4938E662D8B7}"/>
              </a:ext>
            </a:extLst>
          </p:cNvPr>
          <p:cNvSpPr>
            <a:spLocks noGrp="1"/>
          </p:cNvSpPr>
          <p:nvPr>
            <p:ph sz="quarter" idx="1"/>
          </p:nvPr>
        </p:nvSpPr>
        <p:spPr/>
        <p:txBody>
          <a:bodyPr/>
          <a:lstStyle/>
          <a:p>
            <a:r>
              <a:rPr lang="zh-CN" altLang="en-US" dirty="0"/>
              <a:t>问答系统（</a:t>
            </a:r>
            <a:r>
              <a:rPr lang="en-US" dirty="0"/>
              <a:t>Question </a:t>
            </a:r>
            <a:r>
              <a:rPr lang="en-US" dirty="0" err="1"/>
              <a:t>Answering，QA</a:t>
            </a:r>
            <a:r>
              <a:rPr lang="en-US" dirty="0"/>
              <a:t>）</a:t>
            </a:r>
          </a:p>
          <a:p>
            <a:pPr lvl="1"/>
            <a:r>
              <a:rPr lang="zh-CN" altLang="en-US" dirty="0"/>
              <a:t>用户以</a:t>
            </a:r>
            <a:r>
              <a:rPr lang="zh-CN" altLang="en-US" dirty="0">
                <a:solidFill>
                  <a:srgbClr val="C00000"/>
                </a:solidFill>
              </a:rPr>
              <a:t>自然语言形式描述问题</a:t>
            </a:r>
            <a:r>
              <a:rPr lang="zh-CN" altLang="en-US" dirty="0"/>
              <a:t>，从异构数据中获得答案</a:t>
            </a:r>
            <a:endParaRPr lang="en-US" altLang="zh-CN" dirty="0"/>
          </a:p>
          <a:p>
            <a:r>
              <a:rPr lang="zh-CN" altLang="en-US" dirty="0"/>
              <a:t>根据数据来源的不同，问答系统可以分为</a:t>
            </a:r>
            <a:r>
              <a:rPr lang="en-US" altLang="zh-CN" dirty="0"/>
              <a:t>4</a:t>
            </a:r>
            <a:r>
              <a:rPr lang="zh-CN" altLang="en-US" dirty="0"/>
              <a:t>种主要的类型</a:t>
            </a:r>
            <a:endParaRPr lang="en-US" altLang="zh-CN" dirty="0"/>
          </a:p>
          <a:p>
            <a:pPr lvl="1"/>
            <a:r>
              <a:rPr lang="zh-CN" altLang="en-US" dirty="0">
                <a:solidFill>
                  <a:srgbClr val="C00000"/>
                </a:solidFill>
              </a:rPr>
              <a:t>检索式</a:t>
            </a:r>
            <a:r>
              <a:rPr lang="zh-CN" altLang="en-US" dirty="0"/>
              <a:t>问答系统</a:t>
            </a:r>
            <a:endParaRPr lang="en-US" altLang="zh-CN" dirty="0"/>
          </a:p>
          <a:p>
            <a:pPr lvl="2"/>
            <a:r>
              <a:rPr lang="zh-CN" altLang="en-US" dirty="0"/>
              <a:t>答案来源于固定的文本语料库或互联网，系统通过查找相关文档并抽取答案完成问答</a:t>
            </a:r>
            <a:endParaRPr lang="en-US" altLang="zh-CN" dirty="0"/>
          </a:p>
          <a:p>
            <a:pPr lvl="1"/>
            <a:r>
              <a:rPr lang="zh-CN" altLang="en-US" dirty="0">
                <a:solidFill>
                  <a:srgbClr val="C00000"/>
                </a:solidFill>
              </a:rPr>
              <a:t>知识库</a:t>
            </a:r>
            <a:r>
              <a:rPr lang="zh-CN" altLang="en-US" dirty="0"/>
              <a:t>问答系统</a:t>
            </a:r>
            <a:endParaRPr lang="en-US" altLang="zh-CN" dirty="0"/>
          </a:p>
          <a:p>
            <a:pPr lvl="2"/>
            <a:r>
              <a:rPr lang="zh-CN" altLang="en-US" dirty="0"/>
              <a:t>回答问题所需的知识以数据库等结构化形式存储，问答系统首先将问题解析为结构化的查询语句，通过查询相关知识点，并结合知识推理获取答案</a:t>
            </a:r>
            <a:endParaRPr lang="en-US" altLang="zh-CN" dirty="0"/>
          </a:p>
          <a:p>
            <a:pPr lvl="1"/>
            <a:r>
              <a:rPr lang="zh-CN" altLang="en-US" dirty="0">
                <a:solidFill>
                  <a:srgbClr val="C00000"/>
                </a:solidFill>
              </a:rPr>
              <a:t>常问问题集</a:t>
            </a:r>
            <a:r>
              <a:rPr lang="zh-CN" altLang="en-US" dirty="0"/>
              <a:t>问答系统</a:t>
            </a:r>
            <a:endParaRPr lang="en-US" altLang="zh-CN" dirty="0"/>
          </a:p>
          <a:p>
            <a:pPr lvl="2"/>
            <a:r>
              <a:rPr lang="zh-CN" altLang="en-US" dirty="0"/>
              <a:t>通过对历史积累的常问问题集合进行检索，回答用户提出的类似问题</a:t>
            </a:r>
            <a:endParaRPr lang="en-US" altLang="zh-CN" dirty="0"/>
          </a:p>
          <a:p>
            <a:pPr lvl="1"/>
            <a:r>
              <a:rPr lang="zh-CN" altLang="en-US" dirty="0">
                <a:solidFill>
                  <a:srgbClr val="C00000"/>
                </a:solidFill>
              </a:rPr>
              <a:t>阅读理解式</a:t>
            </a:r>
            <a:r>
              <a:rPr lang="zh-CN" altLang="en-US" dirty="0"/>
              <a:t>问答系统</a:t>
            </a:r>
            <a:endParaRPr lang="en-US" altLang="zh-CN" dirty="0"/>
          </a:p>
          <a:p>
            <a:pPr lvl="2"/>
            <a:r>
              <a:rPr lang="zh-CN" altLang="en-US" dirty="0"/>
              <a:t>通过抽取给定文档中的文本片段或生成一段答案来回答用户提出的问题</a:t>
            </a:r>
            <a:endParaRPr lang="en-CN" dirty="0"/>
          </a:p>
        </p:txBody>
      </p:sp>
    </p:spTree>
    <p:extLst>
      <p:ext uri="{BB962C8B-B14F-4D97-AF65-F5344CB8AC3E}">
        <p14:creationId xmlns:p14="http://schemas.microsoft.com/office/powerpoint/2010/main" val="351489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65B43-261B-0843-8BD1-EFE6D45EE288}"/>
              </a:ext>
            </a:extLst>
          </p:cNvPr>
          <p:cNvSpPr>
            <a:spLocks noGrp="1"/>
          </p:cNvSpPr>
          <p:nvPr>
            <p:ph type="sldNum" sz="quarter" idx="12"/>
          </p:nvPr>
        </p:nvSpPr>
        <p:spPr/>
        <p:txBody>
          <a:bodyPr/>
          <a:lstStyle/>
          <a:p>
            <a:fld id="{85F8B262-510B-45FB-9F68-19347AFD565E}" type="slidenum">
              <a:rPr lang="zh-CN" altLang="en-US" smtClean="0"/>
              <a:pPr/>
              <a:t>19</a:t>
            </a:fld>
            <a:endParaRPr lang="zh-CN" altLang="en-US" dirty="0"/>
          </a:p>
        </p:txBody>
      </p:sp>
      <p:sp>
        <p:nvSpPr>
          <p:cNvPr id="3" name="Footer Placeholder 2">
            <a:extLst>
              <a:ext uri="{FF2B5EF4-FFF2-40B4-BE49-F238E27FC236}">
                <a16:creationId xmlns:a16="http://schemas.microsoft.com/office/drawing/2014/main" id="{7A373521-D8D1-9C41-9626-F588B9FF5CF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F7AAEA0-9ECA-5741-B837-E8C925A22C48}"/>
              </a:ext>
            </a:extLst>
          </p:cNvPr>
          <p:cNvSpPr>
            <a:spLocks noGrp="1"/>
          </p:cNvSpPr>
          <p:nvPr>
            <p:ph type="title"/>
          </p:nvPr>
        </p:nvSpPr>
        <p:spPr/>
        <p:txBody>
          <a:bodyPr/>
          <a:lstStyle/>
          <a:p>
            <a:r>
              <a:rPr lang="en-CN" dirty="0"/>
              <a:t>更多任务</a:t>
            </a:r>
          </a:p>
        </p:txBody>
      </p:sp>
      <p:sp>
        <p:nvSpPr>
          <p:cNvPr id="5" name="Content Placeholder 4">
            <a:extLst>
              <a:ext uri="{FF2B5EF4-FFF2-40B4-BE49-F238E27FC236}">
                <a16:creationId xmlns:a16="http://schemas.microsoft.com/office/drawing/2014/main" id="{FEFCAC8A-7905-C84C-9803-9989FA26501D}"/>
              </a:ext>
            </a:extLst>
          </p:cNvPr>
          <p:cNvSpPr>
            <a:spLocks noGrp="1"/>
          </p:cNvSpPr>
          <p:nvPr>
            <p:ph sz="quarter" idx="1"/>
          </p:nvPr>
        </p:nvSpPr>
        <p:spPr/>
        <p:txBody>
          <a:bodyPr/>
          <a:lstStyle/>
          <a:p>
            <a:r>
              <a:rPr lang="en-CN" dirty="0"/>
              <a:t>机器翻译</a:t>
            </a:r>
            <a:r>
              <a:rPr lang="zh-CN" altLang="en-US" dirty="0"/>
              <a:t>（</a:t>
            </a:r>
            <a:r>
              <a:rPr lang="en-US" dirty="0"/>
              <a:t>Machine </a:t>
            </a:r>
            <a:r>
              <a:rPr lang="en-US" dirty="0" err="1"/>
              <a:t>Translation，MT</a:t>
            </a:r>
            <a:r>
              <a:rPr lang="zh-CN" altLang="en-US" dirty="0"/>
              <a:t>）</a:t>
            </a:r>
            <a:endParaRPr lang="en-CN" dirty="0"/>
          </a:p>
          <a:p>
            <a:r>
              <a:rPr lang="en-CN" dirty="0"/>
              <a:t>对话系统</a:t>
            </a:r>
            <a:r>
              <a:rPr lang="zh-CN" altLang="en-US" dirty="0"/>
              <a:t>（</a:t>
            </a:r>
            <a:r>
              <a:rPr lang="en-US" dirty="0"/>
              <a:t>Dialogue System</a:t>
            </a:r>
            <a:r>
              <a:rPr lang="zh-CN" altLang="en-US" dirty="0"/>
              <a:t>）</a:t>
            </a:r>
            <a:endParaRPr lang="en-CN" dirty="0"/>
          </a:p>
          <a:p>
            <a:pPr lvl="1"/>
            <a:endParaRPr lang="en-CN" dirty="0"/>
          </a:p>
        </p:txBody>
      </p:sp>
      <p:graphicFrame>
        <p:nvGraphicFramePr>
          <p:cNvPr id="6" name="表格 2">
            <a:extLst>
              <a:ext uri="{FF2B5EF4-FFF2-40B4-BE49-F238E27FC236}">
                <a16:creationId xmlns:a16="http://schemas.microsoft.com/office/drawing/2014/main" id="{390AB9FD-B4CD-184C-898D-62E0E2283452}"/>
              </a:ext>
            </a:extLst>
          </p:cNvPr>
          <p:cNvGraphicFramePr>
            <a:graphicFrameLocks noGrp="1"/>
          </p:cNvGraphicFramePr>
          <p:nvPr>
            <p:extLst>
              <p:ext uri="{D42A27DB-BD31-4B8C-83A1-F6EECF244321}">
                <p14:modId xmlns:p14="http://schemas.microsoft.com/office/powerpoint/2010/main" val="416293402"/>
              </p:ext>
            </p:extLst>
          </p:nvPr>
        </p:nvGraphicFramePr>
        <p:xfrm>
          <a:off x="1117214" y="2263949"/>
          <a:ext cx="10352460" cy="4117012"/>
        </p:xfrm>
        <a:graphic>
          <a:graphicData uri="http://schemas.openxmlformats.org/drawingml/2006/table">
            <a:tbl>
              <a:tblPr firstRow="1" bandRow="1">
                <a:tableStyleId>{5C22544A-7EE6-4342-B048-85BDC9FD1C3A}</a:tableStyleId>
              </a:tblPr>
              <a:tblGrid>
                <a:gridCol w="1826404">
                  <a:extLst>
                    <a:ext uri="{9D8B030D-6E8A-4147-A177-3AD203B41FA5}">
                      <a16:colId xmlns:a16="http://schemas.microsoft.com/office/drawing/2014/main" val="2068134766"/>
                    </a:ext>
                  </a:extLst>
                </a:gridCol>
                <a:gridCol w="2314580">
                  <a:extLst>
                    <a:ext uri="{9D8B030D-6E8A-4147-A177-3AD203B41FA5}">
                      <a16:colId xmlns:a16="http://schemas.microsoft.com/office/drawing/2014/main" val="1344604716"/>
                    </a:ext>
                  </a:extLst>
                </a:gridCol>
                <a:gridCol w="2070492">
                  <a:extLst>
                    <a:ext uri="{9D8B030D-6E8A-4147-A177-3AD203B41FA5}">
                      <a16:colId xmlns:a16="http://schemas.microsoft.com/office/drawing/2014/main" val="2031050138"/>
                    </a:ext>
                  </a:extLst>
                </a:gridCol>
                <a:gridCol w="2070492">
                  <a:extLst>
                    <a:ext uri="{9D8B030D-6E8A-4147-A177-3AD203B41FA5}">
                      <a16:colId xmlns:a16="http://schemas.microsoft.com/office/drawing/2014/main" val="20000"/>
                    </a:ext>
                  </a:extLst>
                </a:gridCol>
                <a:gridCol w="2070492">
                  <a:extLst>
                    <a:ext uri="{9D8B030D-6E8A-4147-A177-3AD203B41FA5}">
                      <a16:colId xmlns:a16="http://schemas.microsoft.com/office/drawing/2014/main" val="20002"/>
                    </a:ext>
                  </a:extLst>
                </a:gridCol>
              </a:tblGrid>
              <a:tr h="847256">
                <a:tc>
                  <a:txBody>
                    <a:bodyPr/>
                    <a:lstStyle/>
                    <a:p>
                      <a:pPr algn="ct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任务</a:t>
                      </a:r>
                      <a:r>
                        <a:rPr lang="zh-Hans" altLang="en-US" sz="1800" dirty="0">
                          <a:latin typeface="Microsoft YaHei" panose="020B0503020204020204" pitchFamily="34" charset="-122"/>
                          <a:ea typeface="Microsoft YaHei" panose="020B0503020204020204" pitchFamily="34" charset="-122"/>
                        </a:rPr>
                        <a:t>型</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Task</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b="1" dirty="0">
                          <a:solidFill>
                            <a:schemeClr val="bg1"/>
                          </a:solidFill>
                          <a:latin typeface="Microsoft YaHei" panose="020B0503020204020204" pitchFamily="34" charset="-122"/>
                          <a:ea typeface="Microsoft YaHei" panose="020B0503020204020204" pitchFamily="34" charset="-122"/>
                        </a:rPr>
                        <a:t>聊天</a:t>
                      </a:r>
                      <a:endParaRPr lang="en-US" altLang="zh-CN" sz="1800" b="1" dirty="0">
                        <a:solidFill>
                          <a:schemeClr val="bg1"/>
                        </a:solidFill>
                        <a:latin typeface="Microsoft YaHei" panose="020B0503020204020204" pitchFamily="34" charset="-122"/>
                        <a:ea typeface="Microsoft YaHei" panose="020B0503020204020204" pitchFamily="34" charset="-122"/>
                      </a:endParaRPr>
                    </a:p>
                    <a:p>
                      <a:pPr algn="ctr"/>
                      <a:r>
                        <a:rPr lang="en-US" altLang="zh-CN" sz="1800" b="1" dirty="0">
                          <a:solidFill>
                            <a:schemeClr val="bg1"/>
                          </a:solidFill>
                          <a:latin typeface="Microsoft YaHei" panose="020B0503020204020204" pitchFamily="34" charset="-122"/>
                          <a:ea typeface="Microsoft YaHei" panose="020B0503020204020204" pitchFamily="34" charset="-122"/>
                        </a:rPr>
                        <a:t>Chat</a:t>
                      </a: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知识问答</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Knowledge </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推荐</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Recommen-dation</a:t>
                      </a:r>
                    </a:p>
                  </a:txBody>
                  <a:tcPr marL="51435" marR="51435" marT="25718" marB="25718" anchor="ctr"/>
                </a:tc>
                <a:extLst>
                  <a:ext uri="{0D108BD9-81ED-4DB2-BD59-A6C34878D82A}">
                    <a16:rowId xmlns:a16="http://schemas.microsoft.com/office/drawing/2014/main" val="10000"/>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目的</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完成任务或动作</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闲聊</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知识获取</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信息推荐</a:t>
                      </a:r>
                    </a:p>
                  </a:txBody>
                  <a:tcPr marL="51435" marR="51435" marT="25718" marB="25718" anchor="ctr"/>
                </a:tc>
                <a:extLst>
                  <a:ext uri="{0D108BD9-81ED-4DB2-BD59-A6C34878D82A}">
                    <a16:rowId xmlns:a16="http://schemas.microsoft.com/office/drawing/2014/main" val="10001"/>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领域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特定域（垂类）</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a:t>
                      </a:r>
                    </a:p>
                  </a:txBody>
                  <a:tcPr marL="51435" marR="51435" marT="25718" marB="25718" anchor="ctr"/>
                </a:tc>
                <a:extLst>
                  <a:ext uri="{0D108BD9-81ED-4DB2-BD59-A6C34878D82A}">
                    <a16:rowId xmlns:a16="http://schemas.microsoft.com/office/drawing/2014/main" val="10002"/>
                  </a:ext>
                </a:extLst>
              </a:tr>
              <a:tr h="549901">
                <a:tc>
                  <a:txBody>
                    <a:bodyPr/>
                    <a:lstStyle/>
                    <a:p>
                      <a:pPr algn="ctr"/>
                      <a:r>
                        <a:rPr lang="zh-Hans" altLang="en-US" sz="1800" b="1" dirty="0">
                          <a:latin typeface="Microsoft YaHei" panose="020B0503020204020204" pitchFamily="34" charset="-122"/>
                          <a:ea typeface="Microsoft YaHei" panose="020B0503020204020204" pitchFamily="34" charset="-122"/>
                        </a:rPr>
                        <a:t>以</a:t>
                      </a:r>
                      <a:r>
                        <a:rPr lang="zh-CN" altLang="en-US" sz="1800" b="1" dirty="0">
                          <a:latin typeface="Microsoft YaHei" panose="020B0503020204020204" pitchFamily="34" charset="-122"/>
                          <a:ea typeface="Microsoft YaHei" panose="020B0503020204020204" pitchFamily="34" charset="-122"/>
                        </a:rPr>
                        <a:t>话轮数评价</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话轮越多越好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extLst>
                  <a:ext uri="{0D108BD9-81ED-4DB2-BD59-A6C34878D82A}">
                    <a16:rowId xmlns:a16="http://schemas.microsoft.com/office/drawing/2014/main" val="10003"/>
                  </a:ext>
                </a:extLst>
              </a:tr>
              <a:tr h="564836">
                <a:tc>
                  <a:txBody>
                    <a:bodyPr/>
                    <a:lstStyle/>
                    <a:p>
                      <a:pPr algn="ctr"/>
                      <a:r>
                        <a:rPr lang="zh-CN" altLang="en-US" sz="1800" b="1" dirty="0">
                          <a:latin typeface="Microsoft YaHei" panose="020B0503020204020204" pitchFamily="34" charset="-122"/>
                          <a:ea typeface="Microsoft YaHei" panose="020B0503020204020204" pitchFamily="34" charset="-122"/>
                        </a:rPr>
                        <a:t>应用</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虚拟个人助理</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娱乐、情感陪护</a:t>
                      </a:r>
                      <a:endParaRPr lang="en-US" altLang="zh-CN"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客服、教育</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个性化推荐</a:t>
                      </a:r>
                    </a:p>
                  </a:txBody>
                  <a:tcPr marL="51435" marR="51435" marT="25718" marB="25718" anchor="ctr"/>
                </a:tc>
                <a:extLst>
                  <a:ext uri="{0D108BD9-81ED-4DB2-BD59-A6C34878D82A}">
                    <a16:rowId xmlns:a16="http://schemas.microsoft.com/office/drawing/2014/main" val="10004"/>
                  </a:ext>
                </a:extLst>
              </a:tr>
              <a:tr h="1028077">
                <a:tc>
                  <a:txBody>
                    <a:bodyPr/>
                    <a:lstStyle/>
                    <a:p>
                      <a:pPr algn="ctr"/>
                      <a:r>
                        <a:rPr lang="zh-CN" altLang="en-US" sz="1800" b="1" dirty="0">
                          <a:latin typeface="Microsoft YaHei" panose="020B0503020204020204" pitchFamily="34" charset="-122"/>
                          <a:ea typeface="Microsoft YaHei" panose="020B0503020204020204" pitchFamily="34" charset="-122"/>
                        </a:rPr>
                        <a:t>典型系统</a:t>
                      </a:r>
                    </a:p>
                  </a:txBody>
                  <a:tcPr marL="51435" marR="51435" marT="25718" marB="25718" anchor="ctr"/>
                </a:tc>
                <a:tc>
                  <a:txBody>
                    <a:bodyPr/>
                    <a:lstStyle/>
                    <a:p>
                      <a:pPr algn="ctr"/>
                      <a:r>
                        <a:rPr lang="en-US" altLang="zh-CN" sz="1800" dirty="0" err="1">
                          <a:latin typeface="Microsoft YaHei" panose="020B0503020204020204" pitchFamily="34" charset="-122"/>
                          <a:ea typeface="Microsoft YaHei" panose="020B0503020204020204" pitchFamily="34" charset="-122"/>
                        </a:rPr>
                        <a:t>Siri</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Cortana</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Google</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Assistant</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algn="ctr"/>
                      <a:r>
                        <a:rPr lang="zh-CN" altLang="en-US" sz="1800" dirty="0">
                          <a:latin typeface="Microsoft YaHei" panose="020B0503020204020204" pitchFamily="34" charset="-122"/>
                          <a:ea typeface="Microsoft YaHei" panose="020B0503020204020204" pitchFamily="34" charset="-122"/>
                        </a:rPr>
                        <a:t>度秘</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小冰、</a:t>
                      </a:r>
                      <a:r>
                        <a:rPr lang="ja-JP" altLang="en-US" sz="1800" b="0">
                          <a:solidFill>
                            <a:schemeClr val="tx1"/>
                          </a:solidFill>
                          <a:latin typeface="Microsoft YaHei" panose="020B0503020204020204" pitchFamily="34" charset="-122"/>
                          <a:ea typeface="Microsoft YaHei" panose="020B0503020204020204" pitchFamily="34" charset="-122"/>
                        </a:rPr>
                        <a:t>笨笨</a:t>
                      </a:r>
                      <a:endParaRPr lang="zh-CN" altLang="en-US"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en-US" altLang="zh-CN" sz="1800" dirty="0">
                          <a:latin typeface="Microsoft YaHei" panose="020B0503020204020204" pitchFamily="34" charset="-122"/>
                          <a:ea typeface="Microsoft YaHei" panose="020B0503020204020204" pitchFamily="34" charset="-122"/>
                        </a:rPr>
                        <a:t>Watson</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Wolfram Alpha</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ja-JP" altLang="en-US" sz="1800">
                          <a:latin typeface="Microsoft YaHei" panose="020B0503020204020204" pitchFamily="34" charset="-122"/>
                          <a:ea typeface="Microsoft YaHei" panose="020B0503020204020204" pitchFamily="34" charset="-122"/>
                        </a:rPr>
                        <a:t>阿里小蜜</a:t>
                      </a:r>
                      <a:endParaRPr lang="en-US" altLang="zh-CN" sz="1800" dirty="0">
                        <a:latin typeface="Microsoft YaHei" panose="020B0503020204020204" pitchFamily="34" charset="-122"/>
                        <a:ea typeface="Microsoft YaHei" panose="020B0503020204020204" pitchFamily="34" charset="-122"/>
                      </a:endParaRPr>
                    </a:p>
                  </a:txBody>
                  <a:tcPr marL="51435" marR="51435" marT="25718" marB="2571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609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dirty="0"/>
              <a:t>什么是自然语言处理？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pPr algn="just">
              <a:spcBef>
                <a:spcPts val="600"/>
              </a:spcBef>
            </a:pPr>
            <a:r>
              <a:rPr lang="zh-CN" altLang="en-US" dirty="0"/>
              <a:t>语言是</a:t>
            </a:r>
            <a:r>
              <a:rPr lang="zh-CN" altLang="en-US" b="1" dirty="0">
                <a:solidFill>
                  <a:srgbClr val="C00000"/>
                </a:solidFill>
              </a:rPr>
              <a:t>思维的载体</a:t>
            </a:r>
            <a:r>
              <a:rPr lang="zh-CN" altLang="en-US" dirty="0"/>
              <a:t>，是人类交流思想、表达情感最自然、最方便的工具</a:t>
            </a:r>
            <a:endParaRPr lang="en-US" altLang="zh-CN" dirty="0"/>
          </a:p>
          <a:p>
            <a:pPr lvl="1" algn="just">
              <a:spcBef>
                <a:spcPts val="600"/>
              </a:spcBef>
            </a:pPr>
            <a:r>
              <a:rPr lang="zh-CN" altLang="en-US" dirty="0"/>
              <a:t>人类历史上大部分知识是以语言文字形式记载和流传的</a:t>
            </a:r>
            <a:endParaRPr lang="en-US" altLang="zh-CN" dirty="0"/>
          </a:p>
          <a:p>
            <a:pPr algn="just">
              <a:spcBef>
                <a:spcPts val="600"/>
              </a:spcBef>
            </a:pPr>
            <a:r>
              <a:rPr lang="ja-JP" altLang="en-US"/>
              <a:t>自然语言指的是人类语言，特指</a:t>
            </a:r>
            <a:r>
              <a:rPr lang="ja-JP" altLang="en-US" b="1">
                <a:solidFill>
                  <a:srgbClr val="C00000"/>
                </a:solidFill>
              </a:rPr>
              <a:t>文本符号</a:t>
            </a:r>
            <a:r>
              <a:rPr lang="ja-JP" altLang="en-US"/>
              <a:t>，而非语音信号</a:t>
            </a:r>
            <a:endParaRPr lang="en-CN" dirty="0"/>
          </a:p>
          <a:p>
            <a:pPr algn="just">
              <a:spcBef>
                <a:spcPts val="1200"/>
              </a:spcBef>
            </a:pPr>
            <a:r>
              <a:rPr lang="ja-JP" altLang="en-US"/>
              <a:t>自然语言</a:t>
            </a:r>
            <a:r>
              <a:rPr lang="ja-JP" altLang="en-US" dirty="0"/>
              <a:t>处理</a:t>
            </a:r>
            <a:r>
              <a:rPr lang="zh-CN" altLang="en-US" dirty="0"/>
              <a:t>（</a:t>
            </a:r>
            <a:r>
              <a:rPr lang="en-US" dirty="0"/>
              <a:t>Natural Language </a:t>
            </a:r>
            <a:r>
              <a:rPr lang="en-US" dirty="0" err="1"/>
              <a:t>Processing，NLP</a:t>
            </a:r>
            <a:r>
              <a:rPr lang="zh-CN" altLang="en-US" dirty="0"/>
              <a:t>）</a:t>
            </a:r>
            <a:endParaRPr lang="en-US" altLang="zh-CN" dirty="0"/>
          </a:p>
          <a:p>
            <a:pPr lvl="1" algn="just">
              <a:spcBef>
                <a:spcPts val="600"/>
              </a:spcBef>
            </a:pPr>
            <a:r>
              <a:rPr lang="ja-JP" altLang="en-US" dirty="0"/>
              <a:t>用计算机来</a:t>
            </a:r>
            <a:r>
              <a:rPr lang="ja-JP" altLang="en-US" b="1" dirty="0">
                <a:solidFill>
                  <a:schemeClr val="accent1"/>
                </a:solidFill>
              </a:rPr>
              <a:t>理解</a:t>
            </a:r>
            <a:r>
              <a:rPr lang="ja-JP" altLang="en-US" dirty="0"/>
              <a:t>和</a:t>
            </a:r>
            <a:r>
              <a:rPr lang="ja-JP" altLang="en-US" b="1" dirty="0">
                <a:solidFill>
                  <a:schemeClr val="accent6"/>
                </a:solidFill>
              </a:rPr>
              <a:t>生成</a:t>
            </a:r>
            <a:r>
              <a:rPr lang="ja-JP" altLang="en-US" dirty="0"/>
              <a:t>自然语言的各种理论和方法</a:t>
            </a:r>
            <a:endParaRPr lang="en-US" altLang="ja-JP" dirty="0"/>
          </a:p>
          <a:p>
            <a:endParaRPr lang="en-CN" dirty="0"/>
          </a:p>
        </p:txBody>
      </p:sp>
      <p:grpSp>
        <p:nvGrpSpPr>
          <p:cNvPr id="6" name="Group 5">
            <a:extLst>
              <a:ext uri="{FF2B5EF4-FFF2-40B4-BE49-F238E27FC236}">
                <a16:creationId xmlns:a16="http://schemas.microsoft.com/office/drawing/2014/main" id="{156F8969-E777-0A44-A321-83A50D77211C}"/>
              </a:ext>
            </a:extLst>
          </p:cNvPr>
          <p:cNvGrpSpPr/>
          <p:nvPr/>
        </p:nvGrpSpPr>
        <p:grpSpPr>
          <a:xfrm>
            <a:off x="2914376" y="4269832"/>
            <a:ext cx="6686404" cy="2022390"/>
            <a:chOff x="2914376" y="4269832"/>
            <a:chExt cx="6686404" cy="2022390"/>
          </a:xfrm>
        </p:grpSpPr>
        <p:grpSp>
          <p:nvGrpSpPr>
            <p:cNvPr id="30" name="Group 29">
              <a:extLst>
                <a:ext uri="{FF2B5EF4-FFF2-40B4-BE49-F238E27FC236}">
                  <a16:creationId xmlns:a16="http://schemas.microsoft.com/office/drawing/2014/main" id="{634D71BB-7801-B746-B60E-E4CBF2490993}"/>
                </a:ext>
              </a:extLst>
            </p:cNvPr>
            <p:cNvGrpSpPr/>
            <p:nvPr/>
          </p:nvGrpSpPr>
          <p:grpSpPr>
            <a:xfrm>
              <a:off x="2914376" y="4269832"/>
              <a:ext cx="2070079" cy="2022390"/>
              <a:chOff x="8104515" y="1363544"/>
              <a:chExt cx="2610064" cy="2750786"/>
            </a:xfrm>
          </p:grpSpPr>
          <p:pic>
            <p:nvPicPr>
              <p:cNvPr id="25" name="Picture 24">
                <a:extLst>
                  <a:ext uri="{FF2B5EF4-FFF2-40B4-BE49-F238E27FC236}">
                    <a16:creationId xmlns:a16="http://schemas.microsoft.com/office/drawing/2014/main" id="{30A79A02-5151-0F40-B686-C6D4E425F5FC}"/>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454756" y="2361725"/>
                <a:ext cx="1259823" cy="864297"/>
              </a:xfrm>
              <a:prstGeom prst="rect">
                <a:avLst/>
              </a:prstGeom>
            </p:spPr>
          </p:pic>
          <p:pic>
            <p:nvPicPr>
              <p:cNvPr id="7" name="Picture 6">
                <a:extLst>
                  <a:ext uri="{FF2B5EF4-FFF2-40B4-BE49-F238E27FC236}">
                    <a16:creationId xmlns:a16="http://schemas.microsoft.com/office/drawing/2014/main" id="{4F5D5110-A586-334E-A987-E61211F71B8A}"/>
                  </a:ext>
                </a:extLst>
              </p:cNvPr>
              <p:cNvPicPr>
                <a:picLocks noChangeAspect="1"/>
              </p:cNvPicPr>
              <p:nvPr/>
            </p:nvPicPr>
            <p:blipFill>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8180744" y="1465143"/>
                <a:ext cx="1103923" cy="1113735"/>
              </a:xfrm>
              <a:prstGeom prst="rect">
                <a:avLst/>
              </a:prstGeom>
            </p:spPr>
          </p:pic>
          <p:pic>
            <p:nvPicPr>
              <p:cNvPr id="10" name="Picture 9">
                <a:extLst>
                  <a:ext uri="{FF2B5EF4-FFF2-40B4-BE49-F238E27FC236}">
                    <a16:creationId xmlns:a16="http://schemas.microsoft.com/office/drawing/2014/main" id="{AC1FC028-01BB-7E4B-B550-46FCC1747801}"/>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8104515" y="2644818"/>
                <a:ext cx="1128512" cy="1128512"/>
              </a:xfrm>
              <a:prstGeom prst="rect">
                <a:avLst/>
              </a:prstGeom>
            </p:spPr>
          </p:pic>
          <p:pic>
            <p:nvPicPr>
              <p:cNvPr id="13" name="Picture 12">
                <a:extLst>
                  <a:ext uri="{FF2B5EF4-FFF2-40B4-BE49-F238E27FC236}">
                    <a16:creationId xmlns:a16="http://schemas.microsoft.com/office/drawing/2014/main" id="{2D00B2C1-EF93-7049-8B40-139A3614CF12}"/>
                  </a:ext>
                </a:extLst>
              </p:cNvPr>
              <p:cNvPicPr>
                <a:picLocks noChangeAspect="1"/>
              </p:cNvPicPr>
              <p:nvPr/>
            </p:nvPicPr>
            <p:blipFill>
              <a:blip r:embed="rId8" cstate="print">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a:off x="9284667" y="1363544"/>
                <a:ext cx="1316935" cy="1316935"/>
              </a:xfrm>
              <a:prstGeom prst="rect">
                <a:avLst/>
              </a:prstGeom>
            </p:spPr>
          </p:pic>
          <p:pic>
            <p:nvPicPr>
              <p:cNvPr id="21" name="Picture 20">
                <a:extLst>
                  <a:ext uri="{FF2B5EF4-FFF2-40B4-BE49-F238E27FC236}">
                    <a16:creationId xmlns:a16="http://schemas.microsoft.com/office/drawing/2014/main" id="{6F92E2D2-8B4C-AE46-A7CE-FA3EA9CE519D}"/>
                  </a:ext>
                </a:extLst>
              </p:cNvPr>
              <p:cNvPicPr>
                <a:picLocks noChangeAspect="1"/>
              </p:cNvPicPr>
              <p:nvPr/>
            </p:nvPicPr>
            <p:blipFill>
              <a:blip r:embed="rId10" cstate="print">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9233027" y="2991752"/>
                <a:ext cx="962522" cy="1122578"/>
              </a:xfrm>
              <a:prstGeom prst="rect">
                <a:avLst/>
              </a:prstGeom>
            </p:spPr>
          </p:pic>
        </p:grpSp>
        <p:pic>
          <p:nvPicPr>
            <p:cNvPr id="29" name="Picture 28">
              <a:extLst>
                <a:ext uri="{FF2B5EF4-FFF2-40B4-BE49-F238E27FC236}">
                  <a16:creationId xmlns:a16="http://schemas.microsoft.com/office/drawing/2014/main" id="{E285A16F-A751-4B49-83AD-6E0AEA0F89A8}"/>
                </a:ext>
              </a:extLst>
            </p:cNvPr>
            <p:cNvPicPr>
              <a:picLocks noChangeAspect="1"/>
            </p:cNvPicPr>
            <p:nvPr/>
          </p:nvPicPr>
          <p:blipFill>
            <a:blip r:embed="rId12" cstate="print">
              <a:extLst>
                <a:ext uri="{28A0092B-C50C-407E-A947-70E740481C1C}">
                  <a14:useLocalDpi xmlns:a14="http://schemas.microsoft.com/office/drawing/2010/main"/>
                </a:ext>
                <a:ext uri="{837473B0-CC2E-450A-ABE3-18F120FF3D39}">
                  <a1611:picAttrSrcUrl xmlns:a1611="http://schemas.microsoft.com/office/drawing/2016/11/main" r:id="rId13"/>
                </a:ext>
              </a:extLst>
            </a:blip>
            <a:stretch>
              <a:fillRect/>
            </a:stretch>
          </p:blipFill>
          <p:spPr>
            <a:xfrm>
              <a:off x="6990718" y="4440876"/>
              <a:ext cx="2610062" cy="1445227"/>
            </a:xfrm>
            <a:prstGeom prst="rect">
              <a:avLst/>
            </a:prstGeom>
          </p:spPr>
        </p:pic>
        <p:cxnSp>
          <p:nvCxnSpPr>
            <p:cNvPr id="32" name="Straight Arrow Connector 31">
              <a:extLst>
                <a:ext uri="{FF2B5EF4-FFF2-40B4-BE49-F238E27FC236}">
                  <a16:creationId xmlns:a16="http://schemas.microsoft.com/office/drawing/2014/main" id="{56995E94-337F-AC4E-AC02-85F86945BC1C}"/>
                </a:ext>
              </a:extLst>
            </p:cNvPr>
            <p:cNvCxnSpPr>
              <a:cxnSpLocks/>
            </p:cNvCxnSpPr>
            <p:nvPr/>
          </p:nvCxnSpPr>
          <p:spPr>
            <a:xfrm>
              <a:off x="5402420" y="4861956"/>
              <a:ext cx="11084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F7759F-C68D-DC4A-A537-B9804644B110}"/>
                </a:ext>
              </a:extLst>
            </p:cNvPr>
            <p:cNvCxnSpPr>
              <a:cxnSpLocks/>
            </p:cNvCxnSpPr>
            <p:nvPr/>
          </p:nvCxnSpPr>
          <p:spPr>
            <a:xfrm>
              <a:off x="5402420" y="5471556"/>
              <a:ext cx="1097367" cy="0"/>
            </a:xfrm>
            <a:prstGeom prst="straightConnector1">
              <a:avLst/>
            </a:prstGeom>
            <a:ln w="571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56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62B17-B1EA-C141-895B-8234BE015051}"/>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BB90CAD0-5AFC-504A-A06F-486DAC156F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E820A58-9CFC-DE4F-AE7F-53A6707294B4}"/>
              </a:ext>
            </a:extLst>
          </p:cNvPr>
          <p:cNvSpPr>
            <a:spLocks noGrp="1"/>
          </p:cNvSpPr>
          <p:nvPr>
            <p:ph type="title"/>
          </p:nvPr>
        </p:nvSpPr>
        <p:spPr/>
        <p:txBody>
          <a:bodyPr/>
          <a:lstStyle/>
          <a:p>
            <a:r>
              <a:rPr lang="ja-JP" altLang="en-US"/>
              <a:t>自然语言处理技术发展历史</a:t>
            </a:r>
            <a:endParaRPr lang="en-CN" dirty="0"/>
          </a:p>
        </p:txBody>
      </p:sp>
      <p:sp>
        <p:nvSpPr>
          <p:cNvPr id="5" name="Content Placeholder 4">
            <a:extLst>
              <a:ext uri="{FF2B5EF4-FFF2-40B4-BE49-F238E27FC236}">
                <a16:creationId xmlns:a16="http://schemas.microsoft.com/office/drawing/2014/main" id="{8A725188-48F5-DE4E-A296-DEBDC0123511}"/>
              </a:ext>
            </a:extLst>
          </p:cNvPr>
          <p:cNvSpPr>
            <a:spLocks noGrp="1"/>
          </p:cNvSpPr>
          <p:nvPr>
            <p:ph sz="quarter" idx="1"/>
          </p:nvPr>
        </p:nvSpPr>
        <p:spPr/>
        <p:txBody>
          <a:bodyPr/>
          <a:lstStyle/>
          <a:p>
            <a:pPr>
              <a:lnSpc>
                <a:spcPct val="125000"/>
              </a:lnSpc>
            </a:pPr>
            <a:r>
              <a:rPr lang="ja-JP" altLang="en-US" sz="2400"/>
              <a:t>语义在计算机内部是如何</a:t>
            </a:r>
            <a:r>
              <a:rPr lang="ja-JP" altLang="en-US" sz="3600" b="1">
                <a:solidFill>
                  <a:srgbClr val="C00000"/>
                </a:solidFill>
              </a:rPr>
              <a:t>表示</a:t>
            </a:r>
            <a:r>
              <a:rPr lang="ja-JP" altLang="en-US" sz="2400"/>
              <a:t>的？</a:t>
            </a:r>
            <a:endParaRPr lang="en-US" altLang="ja-JP" sz="2400" dirty="0"/>
          </a:p>
          <a:p>
            <a:pPr>
              <a:lnSpc>
                <a:spcPct val="125000"/>
              </a:lnSpc>
            </a:pPr>
            <a:r>
              <a:rPr lang="ja-JP" altLang="en-US" sz="2400"/>
              <a:t>根据表示方法的不同</a:t>
            </a:r>
            <a:r>
              <a:rPr lang="zh-CN" altLang="en-US" sz="2400" dirty="0"/>
              <a:t>，自然语言处理技术经历了</a:t>
            </a:r>
            <a:r>
              <a:rPr lang="zh-CN" altLang="en-US" sz="2400" b="1" dirty="0">
                <a:solidFill>
                  <a:srgbClr val="C00000"/>
                </a:solidFill>
              </a:rPr>
              <a:t>四次范式变迁</a:t>
            </a:r>
            <a:endParaRPr lang="en-US" altLang="ja-JP" sz="2400" b="1" dirty="0">
              <a:solidFill>
                <a:srgbClr val="C00000"/>
              </a:solidFill>
            </a:endParaRPr>
          </a:p>
        </p:txBody>
      </p:sp>
      <p:grpSp>
        <p:nvGrpSpPr>
          <p:cNvPr id="26" name="Group 25">
            <a:extLst>
              <a:ext uri="{FF2B5EF4-FFF2-40B4-BE49-F238E27FC236}">
                <a16:creationId xmlns:a16="http://schemas.microsoft.com/office/drawing/2014/main" id="{C24AC3BA-8D50-884F-825D-48C1374B76DE}"/>
              </a:ext>
            </a:extLst>
          </p:cNvPr>
          <p:cNvGrpSpPr/>
          <p:nvPr/>
        </p:nvGrpSpPr>
        <p:grpSpPr>
          <a:xfrm>
            <a:off x="470066" y="2804830"/>
            <a:ext cx="11303634" cy="2788170"/>
            <a:chOff x="540517" y="1647115"/>
            <a:chExt cx="8268328" cy="1711614"/>
          </a:xfrm>
        </p:grpSpPr>
        <p:cxnSp>
          <p:nvCxnSpPr>
            <p:cNvPr id="6" name="直接连接符 68">
              <a:extLst>
                <a:ext uri="{FF2B5EF4-FFF2-40B4-BE49-F238E27FC236}">
                  <a16:creationId xmlns:a16="http://schemas.microsoft.com/office/drawing/2014/main" id="{052915BA-5A0E-7242-848F-93ECCEAFB804}"/>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7">
              <a:extLst>
                <a:ext uri="{FF2B5EF4-FFF2-40B4-BE49-F238E27FC236}">
                  <a16:creationId xmlns:a16="http://schemas.microsoft.com/office/drawing/2014/main" id="{3A5438EC-BCA7-6F4F-85EB-C2D7166CF28E}"/>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66">
              <a:extLst>
                <a:ext uri="{FF2B5EF4-FFF2-40B4-BE49-F238E27FC236}">
                  <a16:creationId xmlns:a16="http://schemas.microsoft.com/office/drawing/2014/main" id="{CD55BF5E-EFE0-FE44-8C9C-BF07C4CD90F4}"/>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63">
              <a:extLst>
                <a:ext uri="{FF2B5EF4-FFF2-40B4-BE49-F238E27FC236}">
                  <a16:creationId xmlns:a16="http://schemas.microsoft.com/office/drawing/2014/main" id="{B476E2CA-8E90-CB4C-BD7B-32396A4CFEB7}"/>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ïşḻïďê-Pentagon 5">
              <a:extLst>
                <a:ext uri="{FF2B5EF4-FFF2-40B4-BE49-F238E27FC236}">
                  <a16:creationId xmlns:a16="http://schemas.microsoft.com/office/drawing/2014/main" id="{A129DE91-4D9F-0645-82FB-1A1DCC5CE0E7}"/>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2400" dirty="0">
                <a:cs typeface="+mn-ea"/>
                <a:sym typeface="+mn-lt"/>
              </a:endParaRPr>
            </a:p>
          </p:txBody>
        </p:sp>
        <p:sp>
          <p:nvSpPr>
            <p:cNvPr id="11" name="文本框 71">
              <a:extLst>
                <a:ext uri="{FF2B5EF4-FFF2-40B4-BE49-F238E27FC236}">
                  <a16:creationId xmlns:a16="http://schemas.microsoft.com/office/drawing/2014/main" id="{57FF3414-BEFB-994D-BD40-CBE6C34505B3}"/>
                </a:ext>
              </a:extLst>
            </p:cNvPr>
            <p:cNvSpPr txBox="1"/>
            <p:nvPr/>
          </p:nvSpPr>
          <p:spPr>
            <a:xfrm>
              <a:off x="1232140" y="1647883"/>
              <a:ext cx="2081072" cy="396772"/>
            </a:xfrm>
            <a:prstGeom prst="rect">
              <a:avLst/>
            </a:prstGeom>
            <a:noFill/>
          </p:spPr>
          <p:txBody>
            <a:bodyPr wrap="square">
              <a:spAutoFit/>
            </a:bodyPr>
            <a:lstStyle/>
            <a:p>
              <a:pPr lvl="0" algn="ctr"/>
              <a:r>
                <a:rPr lang="zh-CN" altLang="en-US" dirty="0">
                  <a:latin typeface="微软雅黑" panose="020B0503020204020204" pitchFamily="34" charset="-122"/>
                  <a:ea typeface="微软雅黑" panose="020B0503020204020204" pitchFamily="34" charset="-122"/>
                  <a:cs typeface="+mn-cs"/>
                </a:rPr>
                <a:t>小规模专家知识 </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1950~1990</a:t>
              </a:r>
              <a:endParaRPr lang="zh-CN" altLang="en-US" dirty="0"/>
            </a:p>
          </p:txBody>
        </p:sp>
        <p:sp>
          <p:nvSpPr>
            <p:cNvPr id="12" name="文本框 72">
              <a:extLst>
                <a:ext uri="{FF2B5EF4-FFF2-40B4-BE49-F238E27FC236}">
                  <a16:creationId xmlns:a16="http://schemas.microsoft.com/office/drawing/2014/main" id="{8FC0B4D4-FA10-2F43-96E2-76EE86515C1A}"/>
                </a:ext>
              </a:extLst>
            </p:cNvPr>
            <p:cNvSpPr txBox="1"/>
            <p:nvPr/>
          </p:nvSpPr>
          <p:spPr>
            <a:xfrm>
              <a:off x="4408419" y="2961957"/>
              <a:ext cx="2009165" cy="396772"/>
            </a:xfrm>
            <a:prstGeom prst="rect">
              <a:avLst/>
            </a:prstGeom>
            <a:noFill/>
          </p:spPr>
          <p:txBody>
            <a:bodyPr wrap="square">
              <a:spAutoFit/>
            </a:bodyPr>
            <a:lstStyle/>
            <a:p>
              <a:pPr lvl="0" algn="ctr">
                <a:lnSpc>
                  <a:spcPct val="100000"/>
                </a:lnSpc>
                <a:spcAft>
                  <a:spcPts val="0"/>
                </a:spcAft>
                <a:buNone/>
              </a:pPr>
              <a:r>
                <a:rPr lang="zh-CN" altLang="en-US" dirty="0">
                  <a:latin typeface="微软雅黑" panose="020B0503020204020204" pitchFamily="34" charset="-122"/>
                  <a:ea typeface="微软雅黑" panose="020B0503020204020204" pitchFamily="34" charset="-122"/>
                  <a:cs typeface="+mn-cs"/>
                </a:rPr>
                <a:t>语料库统计模型</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1990~2010</a:t>
              </a:r>
              <a:endParaRPr lang="zh-CN" altLang="en-US" dirty="0"/>
            </a:p>
          </p:txBody>
        </p:sp>
        <p:sp>
          <p:nvSpPr>
            <p:cNvPr id="13" name="文本框 73">
              <a:extLst>
                <a:ext uri="{FF2B5EF4-FFF2-40B4-BE49-F238E27FC236}">
                  <a16:creationId xmlns:a16="http://schemas.microsoft.com/office/drawing/2014/main" id="{9ED5AD9E-7D69-4448-94D9-3FA35BD3A728}"/>
                </a:ext>
              </a:extLst>
            </p:cNvPr>
            <p:cNvSpPr txBox="1"/>
            <p:nvPr/>
          </p:nvSpPr>
          <p:spPr>
            <a:xfrm>
              <a:off x="6020050" y="1647115"/>
              <a:ext cx="1965969" cy="396772"/>
            </a:xfrm>
            <a:prstGeom prst="rect">
              <a:avLst/>
            </a:prstGeom>
            <a:noFill/>
          </p:spPr>
          <p:txBody>
            <a:bodyPr wrap="square">
              <a:spAutoFit/>
            </a:bodyPr>
            <a:lstStyle/>
            <a:p>
              <a:pPr lvl="0" algn="ctr"/>
              <a:r>
                <a:rPr lang="en-US" altLang="zh-CN" dirty="0" err="1">
                  <a:latin typeface="微软雅黑" panose="020B0503020204020204" pitchFamily="34" charset="-122"/>
                  <a:ea typeface="微软雅黑" panose="020B0503020204020204" pitchFamily="34" charset="-122"/>
                  <a:cs typeface="+mn-cs"/>
                </a:rPr>
                <a:t>深度学习</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cs typeface="+mn-cs"/>
              </a:endParaRPr>
            </a:p>
            <a:p>
              <a:pPr lvl="0" algn="ctr"/>
              <a:r>
                <a:rPr lang="en-US" altLang="zh-CN" dirty="0">
                  <a:latin typeface="微软雅黑" panose="020B0503020204020204" pitchFamily="34" charset="-122"/>
                  <a:ea typeface="微软雅黑" panose="020B0503020204020204" pitchFamily="34" charset="-122"/>
                  <a:cs typeface="+mn-cs"/>
                </a:rPr>
                <a:t>2010~</a:t>
              </a:r>
              <a:r>
                <a:rPr lang="en-US" altLang="zh-CN" dirty="0">
                  <a:latin typeface="微软雅黑" panose="020B0503020204020204" pitchFamily="34" charset="-122"/>
                  <a:ea typeface="微软雅黑" panose="020B0503020204020204" pitchFamily="34" charset="-122"/>
                </a:rPr>
                <a:t>2017</a:t>
              </a:r>
              <a:endParaRPr lang="zh-CN" altLang="en-US" dirty="0"/>
            </a:p>
          </p:txBody>
        </p:sp>
        <p:sp>
          <p:nvSpPr>
            <p:cNvPr id="14" name="文本框 74">
              <a:extLst>
                <a:ext uri="{FF2B5EF4-FFF2-40B4-BE49-F238E27FC236}">
                  <a16:creationId xmlns:a16="http://schemas.microsoft.com/office/drawing/2014/main" id="{094535FD-2B4D-BD4E-B261-4C42A3549C86}"/>
                </a:ext>
              </a:extLst>
            </p:cNvPr>
            <p:cNvSpPr txBox="1"/>
            <p:nvPr/>
          </p:nvSpPr>
          <p:spPr>
            <a:xfrm>
              <a:off x="6650166" y="2957323"/>
              <a:ext cx="2158679" cy="396772"/>
            </a:xfrm>
            <a:prstGeom prst="rect">
              <a:avLst/>
            </a:prstGeom>
            <a:noFill/>
          </p:spPr>
          <p:txBody>
            <a:bodyPr wrap="square">
              <a:spAutoFit/>
            </a:bodyPr>
            <a:lstStyle/>
            <a:p>
              <a:pPr lvl="0" algn="ctr"/>
              <a:r>
                <a:rPr lang="zh-CN" altLang="en-US" dirty="0">
                  <a:latin typeface="微软雅黑" panose="020B0503020204020204" pitchFamily="34" charset="-122"/>
                  <a:ea typeface="微软雅黑" panose="020B0503020204020204" pitchFamily="34" charset="-122"/>
                  <a:cs typeface="+mn-cs"/>
                </a:rPr>
                <a:t>大规模预训练模型</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2018~</a:t>
              </a:r>
              <a:r>
                <a:rPr lang="zh-CN" altLang="en-US" dirty="0">
                  <a:latin typeface="微软雅黑" panose="020B0503020204020204" pitchFamily="34" charset="-122"/>
                  <a:ea typeface="微软雅黑" panose="020B0503020204020204" pitchFamily="34" charset="-122"/>
                </a:rPr>
                <a:t>至今</a:t>
              </a:r>
              <a:endParaRPr lang="en-US" altLang="zh-CN" dirty="0">
                <a:latin typeface="微软雅黑" panose="020B0503020204020204" pitchFamily="34" charset="-122"/>
                <a:ea typeface="微软雅黑" panose="020B0503020204020204" pitchFamily="34" charset="-122"/>
              </a:endParaRPr>
            </a:p>
          </p:txBody>
        </p:sp>
        <p:sp>
          <p:nvSpPr>
            <p:cNvPr id="15" name="等腰三角形 40">
              <a:extLst>
                <a:ext uri="{FF2B5EF4-FFF2-40B4-BE49-F238E27FC236}">
                  <a16:creationId xmlns:a16="http://schemas.microsoft.com/office/drawing/2014/main" id="{47F0F422-7C07-424B-800A-88E5D8187735}"/>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ïşḻïďê-Pentagon 5">
              <a:extLst>
                <a:ext uri="{FF2B5EF4-FFF2-40B4-BE49-F238E27FC236}">
                  <a16:creationId xmlns:a16="http://schemas.microsoft.com/office/drawing/2014/main" id="{97F954A6-6A16-B74F-8F07-B8EC70F45AE0}"/>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2400" dirty="0">
                <a:cs typeface="+mn-ea"/>
                <a:sym typeface="+mn-lt"/>
              </a:endParaRPr>
            </a:p>
          </p:txBody>
        </p:sp>
        <p:sp>
          <p:nvSpPr>
            <p:cNvPr id="17" name="等腰三角形 41">
              <a:extLst>
                <a:ext uri="{FF2B5EF4-FFF2-40B4-BE49-F238E27FC236}">
                  <a16:creationId xmlns:a16="http://schemas.microsoft.com/office/drawing/2014/main" id="{DE4F6FDC-333D-D846-AC1B-8B5AB022B8FD}"/>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8" name="组合 17">
              <a:extLst>
                <a:ext uri="{FF2B5EF4-FFF2-40B4-BE49-F238E27FC236}">
                  <a16:creationId xmlns:a16="http://schemas.microsoft.com/office/drawing/2014/main" id="{C36E45C5-F6B0-7148-A7BF-D18FB6DBDD51}"/>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19" name="ïşḻïďê-Pentagon 5">
                <a:extLst>
                  <a:ext uri="{FF2B5EF4-FFF2-40B4-BE49-F238E27FC236}">
                    <a16:creationId xmlns:a16="http://schemas.microsoft.com/office/drawing/2014/main" id="{EBA4ACAF-7A20-3645-AEC8-399E4EBD5619}"/>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2400" dirty="0">
                  <a:cs typeface="+mn-ea"/>
                  <a:sym typeface="+mn-lt"/>
                </a:endParaRPr>
              </a:p>
            </p:txBody>
          </p:sp>
          <p:sp>
            <p:nvSpPr>
              <p:cNvPr id="20" name="等腰三角形 9">
                <a:extLst>
                  <a:ext uri="{FF2B5EF4-FFF2-40B4-BE49-F238E27FC236}">
                    <a16:creationId xmlns:a16="http://schemas.microsoft.com/office/drawing/2014/main" id="{B8268DA8-70EE-4B41-91F1-0E4874E6E40C}"/>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1" name="任意多边形: 形状 76">
              <a:extLst>
                <a:ext uri="{FF2B5EF4-FFF2-40B4-BE49-F238E27FC236}">
                  <a16:creationId xmlns:a16="http://schemas.microsoft.com/office/drawing/2014/main" id="{D9C26F4B-D4B9-5B41-B1A2-5D874CEA2138}"/>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2400">
                <a:cs typeface="+mn-ea"/>
                <a:sym typeface="+mn-lt"/>
              </a:endParaRPr>
            </a:p>
          </p:txBody>
        </p:sp>
        <p:sp>
          <p:nvSpPr>
            <p:cNvPr id="22" name="椭圆 45">
              <a:extLst>
                <a:ext uri="{FF2B5EF4-FFF2-40B4-BE49-F238E27FC236}">
                  <a16:creationId xmlns:a16="http://schemas.microsoft.com/office/drawing/2014/main" id="{EDEC8375-B1FD-C74C-AF6B-B21D43A81A48}"/>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46">
              <a:extLst>
                <a:ext uri="{FF2B5EF4-FFF2-40B4-BE49-F238E27FC236}">
                  <a16:creationId xmlns:a16="http://schemas.microsoft.com/office/drawing/2014/main" id="{13BC037C-A006-1744-AA9F-3D78A23A621B}"/>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47">
              <a:extLst>
                <a:ext uri="{FF2B5EF4-FFF2-40B4-BE49-F238E27FC236}">
                  <a16:creationId xmlns:a16="http://schemas.microsoft.com/office/drawing/2014/main" id="{0DDED52E-D447-844D-BF31-87506BA37877}"/>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48">
              <a:extLst>
                <a:ext uri="{FF2B5EF4-FFF2-40B4-BE49-F238E27FC236}">
                  <a16:creationId xmlns:a16="http://schemas.microsoft.com/office/drawing/2014/main" id="{947D1FE2-59CE-B042-A7FC-8EE65D292603}"/>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29557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62B17-B1EA-C141-895B-8234BE015051}"/>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BB90CAD0-5AFC-504A-A06F-486DAC156F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E820A58-9CFC-DE4F-AE7F-53A6707294B4}"/>
              </a:ext>
            </a:extLst>
          </p:cNvPr>
          <p:cNvSpPr>
            <a:spLocks noGrp="1"/>
          </p:cNvSpPr>
          <p:nvPr>
            <p:ph type="title"/>
          </p:nvPr>
        </p:nvSpPr>
        <p:spPr>
          <a:xfrm>
            <a:off x="888366" y="98277"/>
            <a:ext cx="6744263" cy="481783"/>
          </a:xfrm>
        </p:spPr>
        <p:txBody>
          <a:bodyPr/>
          <a:lstStyle/>
          <a:p>
            <a:r>
              <a:rPr lang="ja-JP" altLang="en-US"/>
              <a:t>基于符号</a:t>
            </a:r>
            <a:r>
              <a:rPr lang="zh-CN" altLang="en-US" dirty="0"/>
              <a:t>（字符串）表示的专家知识</a:t>
            </a:r>
            <a:endParaRPr lang="en-US" altLang="ja-JP" dirty="0"/>
          </a:p>
        </p:txBody>
      </p:sp>
      <p:sp>
        <p:nvSpPr>
          <p:cNvPr id="5" name="Content Placeholder 4">
            <a:extLst>
              <a:ext uri="{FF2B5EF4-FFF2-40B4-BE49-F238E27FC236}">
                <a16:creationId xmlns:a16="http://schemas.microsoft.com/office/drawing/2014/main" id="{8A725188-48F5-DE4E-A296-DEBDC0123511}"/>
              </a:ext>
            </a:extLst>
          </p:cNvPr>
          <p:cNvSpPr>
            <a:spLocks noGrp="1"/>
          </p:cNvSpPr>
          <p:nvPr>
            <p:ph sz="quarter" idx="1"/>
          </p:nvPr>
        </p:nvSpPr>
        <p:spPr>
          <a:xfrm>
            <a:off x="641792" y="2908308"/>
            <a:ext cx="10799114" cy="3345348"/>
          </a:xfrm>
        </p:spPr>
        <p:txBody>
          <a:bodyPr/>
          <a:lstStyle/>
          <a:p>
            <a:pPr>
              <a:lnSpc>
                <a:spcPct val="150000"/>
              </a:lnSpc>
              <a:spcBef>
                <a:spcPts val="600"/>
              </a:spcBef>
            </a:pPr>
            <a:r>
              <a:rPr lang="zh-CN" altLang="en-US" sz="2400" dirty="0">
                <a:latin typeface="Microsoft YaHei" panose="020B0503020204020204" pitchFamily="34" charset="-122"/>
                <a:ea typeface="Microsoft YaHei" panose="020B0503020204020204" pitchFamily="34" charset="-122"/>
              </a:rPr>
              <a:t>“</a:t>
            </a:r>
            <a:r>
              <a:rPr lang="zh-CN" altLang="en-US" sz="2400" i="1" dirty="0">
                <a:latin typeface="Microsoft YaHei" panose="020B0503020204020204" pitchFamily="34" charset="-122"/>
                <a:ea typeface="Microsoft YaHei" panose="020B0503020204020204" pitchFamily="34" charset="-122"/>
              </a:rPr>
              <a:t>土豆非常好吃。</a:t>
            </a:r>
            <a:r>
              <a:rPr lang="zh-CN" altLang="en-US" sz="2400" dirty="0">
                <a:latin typeface="Microsoft YaHei" panose="020B0503020204020204" pitchFamily="34" charset="-122"/>
                <a:ea typeface="Microsoft YaHei" panose="020B0503020204020204" pitchFamily="34" charset="-122"/>
              </a:rPr>
              <a:t>”的情感倾向性？</a:t>
            </a:r>
          </a:p>
          <a:p>
            <a:pPr lvl="1">
              <a:lnSpc>
                <a:spcPct val="150000"/>
              </a:lnSpc>
              <a:spcBef>
                <a:spcPts val="600"/>
              </a:spcBef>
            </a:pPr>
            <a:r>
              <a:rPr lang="ja-JP" altLang="en-US" sz="2000">
                <a:latin typeface="Microsoft YaHei" panose="020B0503020204020204" pitchFamily="34" charset="-122"/>
                <a:ea typeface="Microsoft YaHei" panose="020B0503020204020204" pitchFamily="34" charset="-122"/>
              </a:rPr>
              <a:t>如果</a:t>
            </a:r>
            <a:r>
              <a:rPr lang="zh-CN" altLang="en-US" sz="2000" dirty="0">
                <a:latin typeface="Microsoft YaHei" panose="020B0503020204020204" pitchFamily="34" charset="-122"/>
                <a:ea typeface="Microsoft YaHei" panose="020B0503020204020204" pitchFamily="34" charset="-122"/>
              </a:rPr>
              <a:t>：</a:t>
            </a:r>
            <a:r>
              <a:rPr lang="ja-JP" altLang="en-US" sz="2000">
                <a:latin typeface="Microsoft YaHei" panose="020B0503020204020204" pitchFamily="34" charset="-122"/>
                <a:ea typeface="Microsoft YaHei" panose="020B0503020204020204" pitchFamily="34" charset="-122"/>
              </a:rPr>
              <a:t>出现褒义词</a:t>
            </a:r>
            <a:r>
              <a:rPr lang="zh-CN" altLang="en-US" sz="2000" dirty="0">
                <a:latin typeface="Microsoft YaHei" panose="020B0503020204020204" pitchFamily="34" charset="-122"/>
                <a:ea typeface="Microsoft YaHei" panose="020B0503020204020204" pitchFamily="34" charset="-122"/>
              </a:rPr>
              <a:t>“好”“喜欢”等</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那么：结果为褒义</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如果：出现“不”</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那么：结果倾向性取反</a:t>
            </a:r>
            <a:endParaRPr lang="en-US" altLang="ja-JP"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57F1AD83-39FE-4626-B563-8A179CC43586}"/>
              </a:ext>
            </a:extLst>
          </p:cNvPr>
          <p:cNvSpPr txBox="1"/>
          <p:nvPr/>
        </p:nvSpPr>
        <p:spPr>
          <a:xfrm>
            <a:off x="7000154" y="2904044"/>
            <a:ext cx="4648822" cy="2831544"/>
          </a:xfrm>
          <a:prstGeom prst="rect">
            <a:avLst/>
          </a:prstGeom>
          <a:noFill/>
        </p:spPr>
        <p:txBody>
          <a:bodyPr wrap="square">
            <a:spAutoFit/>
          </a:bodyPr>
          <a:lstStyle/>
          <a:p>
            <a:pPr marL="228600" lvl="0" indent="-228600">
              <a:spcBef>
                <a:spcPts val="600"/>
              </a:spcBef>
              <a:buClr>
                <a:srgbClr val="C00000"/>
              </a:buClr>
              <a:buFont typeface="Wingdings" panose="05000000000000000000" pitchFamily="2" charset="2"/>
              <a:buChar char="p"/>
              <a:defRPr/>
            </a:pPr>
            <a:r>
              <a:rPr lang="ja-JP" altLang="en-US" sz="2400">
                <a:solidFill>
                  <a:prstClr val="black"/>
                </a:solidFill>
                <a:latin typeface="Microsoft YaHei" panose="020B0503020204020204" pitchFamily="34" charset="-122"/>
                <a:ea typeface="Microsoft YaHei" panose="020B0503020204020204" pitchFamily="34" charset="-122"/>
              </a:rPr>
              <a:t>优点</a:t>
            </a:r>
          </a:p>
          <a:p>
            <a:pPr marL="685800" lvl="1" indent="-228600">
              <a:spcBef>
                <a:spcPts val="600"/>
              </a:spcBef>
              <a:buClr>
                <a:srgbClr val="4472C4"/>
              </a:buClr>
              <a:buFont typeface="Wingdings" panose="05000000000000000000" pitchFamily="2" charset="2"/>
              <a:buChar char="p"/>
              <a:defRPr/>
            </a:pPr>
            <a:r>
              <a:rPr lang="ja-JP" altLang="en-US" sz="2000">
                <a:solidFill>
                  <a:prstClr val="black"/>
                </a:solidFill>
                <a:latin typeface="Microsoft YaHei" panose="020B0503020204020204" pitchFamily="34" charset="-122"/>
                <a:ea typeface="Microsoft YaHei" panose="020B0503020204020204" pitchFamily="34" charset="-122"/>
              </a:rPr>
              <a:t>符合人类的直觉</a:t>
            </a:r>
          </a:p>
          <a:p>
            <a:pPr marL="685800" lvl="1" indent="-228600">
              <a:spcBef>
                <a:spcPts val="600"/>
              </a:spcBef>
              <a:buClr>
                <a:srgbClr val="4472C4"/>
              </a:buClr>
              <a:buFont typeface="Wingdings" panose="05000000000000000000" pitchFamily="2" charset="2"/>
              <a:buChar char="p"/>
              <a:defRPr/>
            </a:pPr>
            <a:r>
              <a:rPr lang="ja-JP" altLang="en-US" sz="2000">
                <a:solidFill>
                  <a:prstClr val="black"/>
                </a:solidFill>
                <a:latin typeface="Microsoft YaHei" panose="020B0503020204020204" pitchFamily="34" charset="-122"/>
                <a:ea typeface="Microsoft YaHei" panose="020B0503020204020204" pitchFamily="34" charset="-122"/>
              </a:rPr>
              <a:t>可解释、可干预性好</a:t>
            </a:r>
          </a:p>
          <a:p>
            <a:pPr marL="228600" marR="0" lvl="0" indent="-228600" algn="l" defTabSz="914400" rtl="0" eaLnBrk="1" fontAlgn="auto" latinLnBrk="0" hangingPunct="1">
              <a:spcBef>
                <a:spcPts val="600"/>
              </a:spcBef>
              <a:spcAft>
                <a:spcPts val="0"/>
              </a:spcAft>
              <a:buClr>
                <a:srgbClr val="C00000"/>
              </a:buClr>
              <a:buSzTx/>
              <a:buFont typeface="Wingdings" panose="05000000000000000000" pitchFamily="2" charset="2"/>
              <a:buChar char="p"/>
              <a:tabLst/>
              <a:defRPr/>
            </a:pPr>
            <a:r>
              <a:rPr lang="ja-JP" altLang="en-US" sz="2400" noProof="0">
                <a:solidFill>
                  <a:prstClr val="black"/>
                </a:solidFill>
                <a:latin typeface="Microsoft YaHei" panose="020B0503020204020204" pitchFamily="34" charset="-122"/>
                <a:ea typeface="Microsoft YaHei" panose="020B0503020204020204" pitchFamily="34" charset="-122"/>
              </a:rPr>
              <a:t>缺点</a:t>
            </a:r>
            <a:endParaRPr kumimoji="0" lang="en-US" altLang="ja-JP"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ja-JP" altLang="en-US" sz="2000">
                <a:solidFill>
                  <a:prstClr val="black"/>
                </a:solidFill>
                <a:latin typeface="Microsoft YaHei" panose="020B0503020204020204" pitchFamily="34" charset="-122"/>
                <a:ea typeface="Microsoft YaHei" panose="020B0503020204020204" pitchFamily="34" charset="-122"/>
              </a:rPr>
              <a:t>知识完备</a:t>
            </a:r>
            <a:r>
              <a:rPr kumimoji="0" lang="ja-JP" altLang="en-US" sz="20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性不足</a:t>
            </a:r>
            <a:endParaRPr kumimoji="0" lang="en-US" altLang="ja-JP"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zh-CN" altLang="en-US" sz="2000" dirty="0">
                <a:solidFill>
                  <a:prstClr val="black"/>
                </a:solidFill>
                <a:latin typeface="Microsoft YaHei" panose="020B0503020204020204" pitchFamily="34" charset="-122"/>
                <a:ea typeface="Microsoft YaHei" panose="020B0503020204020204" pitchFamily="34" charset="-122"/>
              </a:rPr>
              <a:t>需要专家构建和维护</a:t>
            </a: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ja-JP" altLang="en-US" sz="2000">
                <a:solidFill>
                  <a:prstClr val="black"/>
                </a:solidFill>
                <a:latin typeface="Microsoft YaHei" panose="020B0503020204020204" pitchFamily="34" charset="-122"/>
                <a:ea typeface="Microsoft YaHei" panose="020B0503020204020204" pitchFamily="34" charset="-122"/>
              </a:rPr>
              <a:t>不便于计算</a:t>
            </a:r>
            <a:endParaRPr kumimoji="0" lang="en-US" altLang="ja-JP"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8" name="Group 27">
            <a:extLst>
              <a:ext uri="{FF2B5EF4-FFF2-40B4-BE49-F238E27FC236}">
                <a16:creationId xmlns:a16="http://schemas.microsoft.com/office/drawing/2014/main" id="{FA58B1CE-4818-6842-B518-433A04921B4F}"/>
              </a:ext>
            </a:extLst>
          </p:cNvPr>
          <p:cNvGrpSpPr/>
          <p:nvPr/>
        </p:nvGrpSpPr>
        <p:grpSpPr>
          <a:xfrm>
            <a:off x="2868000" y="908265"/>
            <a:ext cx="6096000" cy="1687554"/>
            <a:chOff x="540517" y="1596389"/>
            <a:chExt cx="8268328" cy="1833795"/>
          </a:xfrm>
        </p:grpSpPr>
        <p:cxnSp>
          <p:nvCxnSpPr>
            <p:cNvPr id="29" name="直接连接符 68">
              <a:extLst>
                <a:ext uri="{FF2B5EF4-FFF2-40B4-BE49-F238E27FC236}">
                  <a16:creationId xmlns:a16="http://schemas.microsoft.com/office/drawing/2014/main" id="{3415016A-76CC-9E46-A880-C2AB6576DEC1}"/>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67">
              <a:extLst>
                <a:ext uri="{FF2B5EF4-FFF2-40B4-BE49-F238E27FC236}">
                  <a16:creationId xmlns:a16="http://schemas.microsoft.com/office/drawing/2014/main" id="{4F6B8856-0097-8346-B905-47A7FEDA9652}"/>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66">
              <a:extLst>
                <a:ext uri="{FF2B5EF4-FFF2-40B4-BE49-F238E27FC236}">
                  <a16:creationId xmlns:a16="http://schemas.microsoft.com/office/drawing/2014/main" id="{FE984FA2-4021-EB48-B830-B85E03A6A650}"/>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63">
              <a:extLst>
                <a:ext uri="{FF2B5EF4-FFF2-40B4-BE49-F238E27FC236}">
                  <a16:creationId xmlns:a16="http://schemas.microsoft.com/office/drawing/2014/main" id="{F4955373-E45C-624D-BAD3-43CE4FE8D0D8}"/>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4" name="ïşḻïďê-Pentagon 5">
              <a:extLst>
                <a:ext uri="{FF2B5EF4-FFF2-40B4-BE49-F238E27FC236}">
                  <a16:creationId xmlns:a16="http://schemas.microsoft.com/office/drawing/2014/main" id="{F20FA668-DC31-424D-88BA-5CDABC1CFCB1}"/>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5" name="文本框 71">
              <a:extLst>
                <a:ext uri="{FF2B5EF4-FFF2-40B4-BE49-F238E27FC236}">
                  <a16:creationId xmlns:a16="http://schemas.microsoft.com/office/drawing/2014/main" id="{489692A2-6912-0348-A8B6-3A3B7B73D4F1}"/>
                </a:ext>
              </a:extLst>
            </p:cNvPr>
            <p:cNvSpPr txBox="1"/>
            <p:nvPr/>
          </p:nvSpPr>
          <p:spPr>
            <a:xfrm>
              <a:off x="1232140" y="1596389"/>
              <a:ext cx="2081071" cy="468227"/>
            </a:xfrm>
            <a:prstGeom prst="rect">
              <a:avLst/>
            </a:prstGeom>
            <a:noFill/>
          </p:spPr>
          <p:txBody>
            <a:bodyPr wrap="square">
              <a:spAutoFit/>
            </a:bodyPr>
            <a:lstStyle/>
            <a:p>
              <a:pPr lvl="0" algn="ctr"/>
              <a:r>
                <a:rPr lang="zh-CN" altLang="en-US" sz="1100" b="1" dirty="0">
                  <a:solidFill>
                    <a:srgbClr val="C00000"/>
                  </a:solidFill>
                  <a:latin typeface="微软雅黑" panose="020B0503020204020204" pitchFamily="34" charset="-122"/>
                  <a:ea typeface="微软雅黑" panose="020B0503020204020204" pitchFamily="34" charset="-122"/>
                  <a:cs typeface="+mn-cs"/>
                </a:rPr>
                <a:t>小规模专家知识 </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36" name="文本框 72">
              <a:extLst>
                <a:ext uri="{FF2B5EF4-FFF2-40B4-BE49-F238E27FC236}">
                  <a16:creationId xmlns:a16="http://schemas.microsoft.com/office/drawing/2014/main" id="{8083F071-5657-3140-A96D-547F6CD46EB0}"/>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dirty="0">
                  <a:latin typeface="微软雅黑" panose="020B0503020204020204" pitchFamily="34" charset="-122"/>
                  <a:ea typeface="微软雅黑" panose="020B0503020204020204" pitchFamily="34" charset="-122"/>
                  <a:cs typeface="+mn-cs"/>
                </a:rPr>
                <a:t>语料库统计模型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37" name="文本框 73">
              <a:extLst>
                <a:ext uri="{FF2B5EF4-FFF2-40B4-BE49-F238E27FC236}">
                  <a16:creationId xmlns:a16="http://schemas.microsoft.com/office/drawing/2014/main" id="{61E55583-62B5-734B-8FD4-EBE938A57B1C}"/>
                </a:ext>
              </a:extLst>
            </p:cNvPr>
            <p:cNvSpPr txBox="1"/>
            <p:nvPr/>
          </p:nvSpPr>
          <p:spPr>
            <a:xfrm>
              <a:off x="6020052" y="1596389"/>
              <a:ext cx="1965969" cy="468227"/>
            </a:xfrm>
            <a:prstGeom prst="rect">
              <a:avLst/>
            </a:prstGeom>
            <a:noFill/>
          </p:spPr>
          <p:txBody>
            <a:bodyPr wrap="square">
              <a:spAutoFit/>
            </a:bodyPr>
            <a:lstStyle/>
            <a:p>
              <a:pPr lvl="0" algn="ctr"/>
              <a:r>
                <a:rPr lang="en-US" altLang="zh-CN" sz="1100" dirty="0" err="1">
                  <a:latin typeface="微软雅黑" panose="020B0503020204020204" pitchFamily="34" charset="-122"/>
                  <a:ea typeface="微软雅黑" panose="020B0503020204020204" pitchFamily="34" charset="-122"/>
                  <a:cs typeface="+mn-cs"/>
                </a:rPr>
                <a:t>深度学习</a:t>
              </a:r>
              <a:r>
                <a:rPr lang="zh-CN" altLang="en-US" sz="1100" dirty="0">
                  <a:latin typeface="微软雅黑" panose="020B0503020204020204" pitchFamily="34" charset="-122"/>
                  <a:ea typeface="微软雅黑" panose="020B0503020204020204" pitchFamily="34" charset="-122"/>
                  <a:cs typeface="+mn-cs"/>
                </a:rPr>
                <a:t>模型 </a:t>
              </a:r>
              <a:endParaRPr lang="en-US" altLang="zh-CN" sz="1100" dirty="0">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38" name="文本框 74">
              <a:extLst>
                <a:ext uri="{FF2B5EF4-FFF2-40B4-BE49-F238E27FC236}">
                  <a16:creationId xmlns:a16="http://schemas.microsoft.com/office/drawing/2014/main" id="{FBA5F447-7062-4D43-9DA0-B3A4174B391E}"/>
                </a:ext>
              </a:extLst>
            </p:cNvPr>
            <p:cNvSpPr txBox="1"/>
            <p:nvPr/>
          </p:nvSpPr>
          <p:spPr>
            <a:xfrm>
              <a:off x="6650166" y="2957323"/>
              <a:ext cx="2158679"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大规模预训练模型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39" name="等腰三角形 40">
              <a:extLst>
                <a:ext uri="{FF2B5EF4-FFF2-40B4-BE49-F238E27FC236}">
                  <a16:creationId xmlns:a16="http://schemas.microsoft.com/office/drawing/2014/main" id="{C8265CB5-A59C-C447-A02E-7050FDA00C67}"/>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0" name="ïşḻïďê-Pentagon 5">
              <a:extLst>
                <a:ext uri="{FF2B5EF4-FFF2-40B4-BE49-F238E27FC236}">
                  <a16:creationId xmlns:a16="http://schemas.microsoft.com/office/drawing/2014/main" id="{D8C77A76-9DED-334A-B5A2-E1C725B0EF62}"/>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41" name="等腰三角形 41">
              <a:extLst>
                <a:ext uri="{FF2B5EF4-FFF2-40B4-BE49-F238E27FC236}">
                  <a16:creationId xmlns:a16="http://schemas.microsoft.com/office/drawing/2014/main" id="{5A77EEB0-34DA-D341-9E55-39CEC9D1AB1F}"/>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42" name="组合 17">
              <a:extLst>
                <a:ext uri="{FF2B5EF4-FFF2-40B4-BE49-F238E27FC236}">
                  <a16:creationId xmlns:a16="http://schemas.microsoft.com/office/drawing/2014/main" id="{763A4175-BEE1-F34D-A205-1E20291C729A}"/>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48" name="ïşḻïďê-Pentagon 5">
                <a:extLst>
                  <a:ext uri="{FF2B5EF4-FFF2-40B4-BE49-F238E27FC236}">
                    <a16:creationId xmlns:a16="http://schemas.microsoft.com/office/drawing/2014/main" id="{F3A33284-9896-D44E-8B82-AEEAFB3C5CAA}"/>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49" name="等腰三角形 9">
                <a:extLst>
                  <a:ext uri="{FF2B5EF4-FFF2-40B4-BE49-F238E27FC236}">
                    <a16:creationId xmlns:a16="http://schemas.microsoft.com/office/drawing/2014/main" id="{41A38E9A-5A43-6D48-8396-222076CC9802}"/>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3" name="任意多边形: 形状 76">
              <a:extLst>
                <a:ext uri="{FF2B5EF4-FFF2-40B4-BE49-F238E27FC236}">
                  <a16:creationId xmlns:a16="http://schemas.microsoft.com/office/drawing/2014/main" id="{C023A51B-E7CE-0A42-ACB1-EB1DB795B010}"/>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44" name="椭圆 45">
              <a:extLst>
                <a:ext uri="{FF2B5EF4-FFF2-40B4-BE49-F238E27FC236}">
                  <a16:creationId xmlns:a16="http://schemas.microsoft.com/office/drawing/2014/main" id="{5B23B889-6E7D-AE4A-B13E-C0647B52F0D6}"/>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椭圆 46">
              <a:extLst>
                <a:ext uri="{FF2B5EF4-FFF2-40B4-BE49-F238E27FC236}">
                  <a16:creationId xmlns:a16="http://schemas.microsoft.com/office/drawing/2014/main" id="{D88215AB-CEE4-8444-9436-992025B72D05}"/>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椭圆 47">
              <a:extLst>
                <a:ext uri="{FF2B5EF4-FFF2-40B4-BE49-F238E27FC236}">
                  <a16:creationId xmlns:a16="http://schemas.microsoft.com/office/drawing/2014/main" id="{F907AD17-113B-9442-949A-58EDDA2BC4B5}"/>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椭圆 48">
              <a:extLst>
                <a:ext uri="{FF2B5EF4-FFF2-40B4-BE49-F238E27FC236}">
                  <a16:creationId xmlns:a16="http://schemas.microsoft.com/office/drawing/2014/main" id="{6646B613-D23F-F348-915C-05C68F34DB49}"/>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extLst>
      <p:ext uri="{BB962C8B-B14F-4D97-AF65-F5344CB8AC3E}">
        <p14:creationId xmlns:p14="http://schemas.microsoft.com/office/powerpoint/2010/main" val="38145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3A668-BFBC-2447-B9C5-CAB8786B6D1C}"/>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93E01173-0567-004B-ABF9-516401D4597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9AD161F-6747-EB47-91F8-F9FBC719111E}"/>
              </a:ext>
            </a:extLst>
          </p:cNvPr>
          <p:cNvSpPr>
            <a:spLocks noGrp="1"/>
          </p:cNvSpPr>
          <p:nvPr>
            <p:ph type="title"/>
          </p:nvPr>
        </p:nvSpPr>
        <p:spPr/>
        <p:txBody>
          <a:bodyPr/>
          <a:lstStyle/>
          <a:p>
            <a:r>
              <a:rPr lang="ja-JP" altLang="en-US"/>
              <a:t>基于向量表示的统计模型</a:t>
            </a:r>
            <a:endParaRPr lang="en-CN" dirty="0"/>
          </a:p>
        </p:txBody>
      </p:sp>
      <p:sp>
        <p:nvSpPr>
          <p:cNvPr id="5" name="Content Placeholder 4">
            <a:extLst>
              <a:ext uri="{FF2B5EF4-FFF2-40B4-BE49-F238E27FC236}">
                <a16:creationId xmlns:a16="http://schemas.microsoft.com/office/drawing/2014/main" id="{CB7D0A38-4C78-F14E-94A1-7C7D39247CFE}"/>
              </a:ext>
            </a:extLst>
          </p:cNvPr>
          <p:cNvSpPr>
            <a:spLocks noGrp="1"/>
          </p:cNvSpPr>
          <p:nvPr>
            <p:ph sz="quarter" idx="1"/>
          </p:nvPr>
        </p:nvSpPr>
        <p:spPr>
          <a:xfrm>
            <a:off x="5501768" y="3112034"/>
            <a:ext cx="6019672" cy="3268926"/>
          </a:xfrm>
        </p:spPr>
        <p:txBody>
          <a:bodyPr/>
          <a:lstStyle/>
          <a:p>
            <a:pPr>
              <a:lnSpc>
                <a:spcPct val="125000"/>
              </a:lnSpc>
              <a:spcBef>
                <a:spcPts val="600"/>
              </a:spcBef>
            </a:pPr>
            <a:r>
              <a:rPr lang="ja-JP" altLang="en-US" sz="2400" dirty="0">
                <a:latin typeface="Microsoft YaHei" panose="020B0503020204020204" pitchFamily="34" charset="-122"/>
                <a:ea typeface="Microsoft YaHei" panose="020B0503020204020204" pitchFamily="34" charset="-122"/>
              </a:rPr>
              <a:t>使用</a:t>
            </a:r>
            <a:r>
              <a:rPr lang="ja-JP" altLang="en-US" sz="2400" b="1" dirty="0">
                <a:solidFill>
                  <a:srgbClr val="C00000"/>
                </a:solidFill>
                <a:latin typeface="Microsoft YaHei" panose="020B0503020204020204" pitchFamily="34" charset="-122"/>
                <a:ea typeface="Microsoft YaHei" panose="020B0503020204020204" pitchFamily="34" charset="-122"/>
              </a:rPr>
              <a:t>高维</a:t>
            </a:r>
            <a:r>
              <a:rPr lang="ja-JP" altLang="en-US" sz="2400" b="1">
                <a:solidFill>
                  <a:srgbClr val="C00000"/>
                </a:solidFill>
                <a:latin typeface="Microsoft YaHei" panose="020B0503020204020204" pitchFamily="34" charset="-122"/>
                <a:ea typeface="Microsoft YaHei" panose="020B0503020204020204" pitchFamily="34" charset="-122"/>
              </a:rPr>
              <a:t>、离散</a:t>
            </a:r>
            <a:r>
              <a:rPr lang="zh-CN" altLang="en-US" sz="2400" b="1" dirty="0">
                <a:solidFill>
                  <a:srgbClr val="C00000"/>
                </a:solidFill>
                <a:latin typeface="Microsoft YaHei" panose="020B0503020204020204" pitchFamily="34" charset="-122"/>
                <a:ea typeface="Microsoft YaHei" panose="020B0503020204020204" pitchFamily="34" charset="-122"/>
              </a:rPr>
              <a:t>、稀疏</a:t>
            </a:r>
            <a:r>
              <a:rPr lang="ja-JP" altLang="en-US" sz="2400">
                <a:latin typeface="Microsoft YaHei" panose="020B0503020204020204" pitchFamily="34" charset="-122"/>
                <a:ea typeface="Microsoft YaHei" panose="020B0503020204020204" pitchFamily="34" charset="-122"/>
              </a:rPr>
              <a:t>的向量表示词</a:t>
            </a:r>
            <a:endParaRPr lang="en-US" altLang="ja-JP" sz="2400" dirty="0">
              <a:latin typeface="Microsoft YaHei" panose="020B0503020204020204" pitchFamily="34" charset="-122"/>
              <a:ea typeface="Microsoft YaHei" panose="020B0503020204020204" pitchFamily="34" charset="-122"/>
            </a:endParaRPr>
          </a:p>
          <a:p>
            <a:pPr lvl="1">
              <a:lnSpc>
                <a:spcPct val="125000"/>
              </a:lnSpc>
              <a:spcBef>
                <a:spcPts val="600"/>
              </a:spcBef>
            </a:pPr>
            <a:r>
              <a:rPr lang="ja-JP" altLang="en-US" sz="2000">
                <a:latin typeface="Microsoft YaHei" panose="020B0503020204020204" pitchFamily="34" charset="-122"/>
                <a:ea typeface="Microsoft YaHei" panose="020B0503020204020204" pitchFamily="34" charset="-122"/>
              </a:rPr>
              <a:t>维度</a:t>
            </a:r>
            <a:r>
              <a:rPr lang="ja-JP" altLang="en-US" sz="2000" dirty="0">
                <a:latin typeface="Microsoft YaHei" panose="020B0503020204020204" pitchFamily="34" charset="-122"/>
                <a:ea typeface="Microsoft YaHei" panose="020B0503020204020204" pitchFamily="34" charset="-122"/>
              </a:rPr>
              <a:t>为词表大小，其中只有一位为</a:t>
            </a:r>
            <a:r>
              <a:rPr lang="en-US" altLang="ja-JP" sz="2000" dirty="0">
                <a:latin typeface="Microsoft YaHei" panose="020B0503020204020204" pitchFamily="34" charset="-122"/>
                <a:ea typeface="Microsoft YaHei" panose="020B0503020204020204" pitchFamily="34" charset="-122"/>
              </a:rPr>
              <a:t>1</a:t>
            </a:r>
            <a:r>
              <a:rPr lang="ja-JP" altLang="en-US" sz="2000" dirty="0">
                <a:latin typeface="Microsoft YaHei" panose="020B0503020204020204" pitchFamily="34" charset="-122"/>
                <a:ea typeface="Microsoft YaHei" panose="020B0503020204020204" pitchFamily="34" charset="-122"/>
              </a:rPr>
              <a:t>，其余为</a:t>
            </a:r>
            <a:r>
              <a:rPr lang="en-US" altLang="ja-JP" sz="2000" dirty="0">
                <a:latin typeface="Microsoft YaHei" panose="020B0503020204020204" pitchFamily="34" charset="-122"/>
                <a:ea typeface="Microsoft YaHei" panose="020B0503020204020204" pitchFamily="34" charset="-122"/>
              </a:rPr>
              <a:t>0</a:t>
            </a: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   土豆</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a:t>
            </a:r>
            <a:endParaRPr lang="zh-CN" altLang="en-US" sz="1800" dirty="0">
              <a:solidFill>
                <a:schemeClr val="tx2"/>
              </a:solidFill>
              <a:latin typeface="Microsoft YaHei" panose="020B0503020204020204" pitchFamily="34" charset="-122"/>
              <a:ea typeface="Microsoft YaHei" panose="020B0503020204020204" pitchFamily="34" charset="-122"/>
            </a:endParaRP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马铃薯</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0, …]</a:t>
            </a:r>
            <a:endParaRPr lang="en-US" altLang="ja-JP" sz="1800" dirty="0">
              <a:latin typeface="Microsoft YaHei" panose="020B0503020204020204" pitchFamily="34" charset="-122"/>
              <a:ea typeface="Microsoft YaHei" panose="020B0503020204020204" pitchFamily="34" charset="-122"/>
            </a:endParaRPr>
          </a:p>
          <a:p>
            <a:pPr lvl="0">
              <a:lnSpc>
                <a:spcPct val="125000"/>
              </a:lnSpc>
              <a:spcBef>
                <a:spcPts val="600"/>
              </a:spcBef>
              <a:defRPr/>
            </a:pPr>
            <a:r>
              <a:rPr lang="ja-JP" altLang="en-US" sz="2400">
                <a:solidFill>
                  <a:prstClr val="black"/>
                </a:solidFill>
                <a:latin typeface="Microsoft YaHei" panose="020B0503020204020204" pitchFamily="34" charset="-122"/>
                <a:ea typeface="Microsoft YaHei" panose="020B0503020204020204" pitchFamily="34" charset="-122"/>
              </a:rPr>
              <a:t>缺点</a:t>
            </a:r>
            <a:endParaRPr lang="en-US" altLang="ja-JP" sz="2400" dirty="0">
              <a:solidFill>
                <a:prstClr val="black"/>
              </a:solidFill>
              <a:latin typeface="Microsoft YaHei" panose="020B0503020204020204" pitchFamily="34" charset="-122"/>
              <a:ea typeface="Microsoft YaHei" panose="020B0503020204020204" pitchFamily="34" charset="-122"/>
            </a:endParaRPr>
          </a:p>
          <a:p>
            <a:pPr lvl="1">
              <a:lnSpc>
                <a:spcPct val="125000"/>
              </a:lnSpc>
              <a:spcBef>
                <a:spcPts val="600"/>
              </a:spcBef>
              <a:buClr>
                <a:srgbClr val="4472C4"/>
              </a:buClr>
              <a:defRPr/>
            </a:pPr>
            <a:r>
              <a:rPr lang="ja-JP" altLang="en-US" sz="2000">
                <a:solidFill>
                  <a:prstClr val="black"/>
                </a:solidFill>
                <a:latin typeface="Microsoft YaHei" panose="020B0503020204020204" pitchFamily="34" charset="-122"/>
                <a:ea typeface="Microsoft YaHei" panose="020B0503020204020204" pitchFamily="34" charset="-122"/>
              </a:rPr>
              <a:t>无法处理</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多词一义</a:t>
            </a:r>
            <a:r>
              <a:rPr lang="zh-CN" altLang="en-US" sz="2000" dirty="0">
                <a:solidFill>
                  <a:prstClr val="black"/>
                </a:solidFill>
                <a:latin typeface="Microsoft YaHei" panose="020B0503020204020204" pitchFamily="34" charset="-122"/>
                <a:ea typeface="Microsoft YaHei" panose="020B0503020204020204" pitchFamily="34" charset="-122"/>
              </a:rPr>
              <a:t>”的现象</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grpSp>
        <p:nvGrpSpPr>
          <p:cNvPr id="27" name="Group 26">
            <a:extLst>
              <a:ext uri="{FF2B5EF4-FFF2-40B4-BE49-F238E27FC236}">
                <a16:creationId xmlns:a16="http://schemas.microsoft.com/office/drawing/2014/main" id="{BB61D0C7-BCD1-154A-B096-5FAF09F20CCB}"/>
              </a:ext>
            </a:extLst>
          </p:cNvPr>
          <p:cNvGrpSpPr/>
          <p:nvPr/>
        </p:nvGrpSpPr>
        <p:grpSpPr>
          <a:xfrm>
            <a:off x="2868000" y="908265"/>
            <a:ext cx="6096000" cy="1687554"/>
            <a:chOff x="540517" y="1596389"/>
            <a:chExt cx="8268328" cy="1833795"/>
          </a:xfrm>
        </p:grpSpPr>
        <p:cxnSp>
          <p:nvCxnSpPr>
            <p:cNvPr id="28" name="直接连接符 68">
              <a:extLst>
                <a:ext uri="{FF2B5EF4-FFF2-40B4-BE49-F238E27FC236}">
                  <a16:creationId xmlns:a16="http://schemas.microsoft.com/office/drawing/2014/main" id="{BC3755DF-F67B-254C-A8AB-76E37B6A3017}"/>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67">
              <a:extLst>
                <a:ext uri="{FF2B5EF4-FFF2-40B4-BE49-F238E27FC236}">
                  <a16:creationId xmlns:a16="http://schemas.microsoft.com/office/drawing/2014/main" id="{0F3A8B38-50C2-9F4D-931A-FC76249D54D7}"/>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66">
              <a:extLst>
                <a:ext uri="{FF2B5EF4-FFF2-40B4-BE49-F238E27FC236}">
                  <a16:creationId xmlns:a16="http://schemas.microsoft.com/office/drawing/2014/main" id="{38D26322-3D80-B54E-9F87-D6FFBBE7D712}"/>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63">
              <a:extLst>
                <a:ext uri="{FF2B5EF4-FFF2-40B4-BE49-F238E27FC236}">
                  <a16:creationId xmlns:a16="http://schemas.microsoft.com/office/drawing/2014/main" id="{62DA9AB4-F6D6-8A4D-B574-80DE41D8B0CE}"/>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2" name="ïşḻïďê-Pentagon 5">
              <a:extLst>
                <a:ext uri="{FF2B5EF4-FFF2-40B4-BE49-F238E27FC236}">
                  <a16:creationId xmlns:a16="http://schemas.microsoft.com/office/drawing/2014/main" id="{082385D8-8592-444F-BAAB-87265F6C135C}"/>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3" name="文本框 71">
              <a:extLst>
                <a:ext uri="{FF2B5EF4-FFF2-40B4-BE49-F238E27FC236}">
                  <a16:creationId xmlns:a16="http://schemas.microsoft.com/office/drawing/2014/main" id="{7F5FB094-67B0-7C42-8158-61C00AF208EA}"/>
                </a:ext>
              </a:extLst>
            </p:cNvPr>
            <p:cNvSpPr txBox="1"/>
            <p:nvPr/>
          </p:nvSpPr>
          <p:spPr>
            <a:xfrm>
              <a:off x="1232140" y="1596389"/>
              <a:ext cx="2081071"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小规模专家知识 </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34" name="文本框 72">
              <a:extLst>
                <a:ext uri="{FF2B5EF4-FFF2-40B4-BE49-F238E27FC236}">
                  <a16:creationId xmlns:a16="http://schemas.microsoft.com/office/drawing/2014/main" id="{B6EB746E-F6CD-CD43-82C4-9EE776D30DDB}"/>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b="1" dirty="0">
                  <a:solidFill>
                    <a:srgbClr val="C00000"/>
                  </a:solidFill>
                  <a:latin typeface="微软雅黑" panose="020B0503020204020204" pitchFamily="34" charset="-122"/>
                  <a:ea typeface="微软雅黑" panose="020B0503020204020204" pitchFamily="34" charset="-122"/>
                  <a:cs typeface="+mn-cs"/>
                </a:rPr>
                <a:t>语料库统计模型</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35" name="文本框 73">
              <a:extLst>
                <a:ext uri="{FF2B5EF4-FFF2-40B4-BE49-F238E27FC236}">
                  <a16:creationId xmlns:a16="http://schemas.microsoft.com/office/drawing/2014/main" id="{7D87A125-F988-6F40-9652-10003692063D}"/>
                </a:ext>
              </a:extLst>
            </p:cNvPr>
            <p:cNvSpPr txBox="1"/>
            <p:nvPr/>
          </p:nvSpPr>
          <p:spPr>
            <a:xfrm>
              <a:off x="6020052" y="1596389"/>
              <a:ext cx="1965969" cy="468227"/>
            </a:xfrm>
            <a:prstGeom prst="rect">
              <a:avLst/>
            </a:prstGeom>
            <a:noFill/>
          </p:spPr>
          <p:txBody>
            <a:bodyPr wrap="square">
              <a:spAutoFit/>
            </a:bodyPr>
            <a:lstStyle/>
            <a:p>
              <a:pPr lvl="0" algn="ctr"/>
              <a:r>
                <a:rPr lang="en-US" altLang="zh-CN" sz="1100" dirty="0" err="1">
                  <a:latin typeface="微软雅黑" panose="020B0503020204020204" pitchFamily="34" charset="-122"/>
                  <a:ea typeface="微软雅黑" panose="020B0503020204020204" pitchFamily="34" charset="-122"/>
                  <a:cs typeface="+mn-cs"/>
                </a:rPr>
                <a:t>深度学习</a:t>
              </a:r>
              <a:r>
                <a:rPr lang="zh-CN" altLang="en-US" sz="1100" dirty="0">
                  <a:latin typeface="微软雅黑" panose="020B0503020204020204" pitchFamily="34" charset="-122"/>
                  <a:ea typeface="微软雅黑" panose="020B0503020204020204" pitchFamily="34" charset="-122"/>
                  <a:cs typeface="+mn-cs"/>
                </a:rPr>
                <a:t>模型 </a:t>
              </a:r>
              <a:endParaRPr lang="en-US" altLang="zh-CN" sz="1100" dirty="0">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36" name="文本框 74">
              <a:extLst>
                <a:ext uri="{FF2B5EF4-FFF2-40B4-BE49-F238E27FC236}">
                  <a16:creationId xmlns:a16="http://schemas.microsoft.com/office/drawing/2014/main" id="{BC4468DA-312F-044D-9958-110EE2F520D2}"/>
                </a:ext>
              </a:extLst>
            </p:cNvPr>
            <p:cNvSpPr txBox="1"/>
            <p:nvPr/>
          </p:nvSpPr>
          <p:spPr>
            <a:xfrm>
              <a:off x="6650166" y="2957323"/>
              <a:ext cx="2158679"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大规模预训练模型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37" name="等腰三角形 40">
              <a:extLst>
                <a:ext uri="{FF2B5EF4-FFF2-40B4-BE49-F238E27FC236}">
                  <a16:creationId xmlns:a16="http://schemas.microsoft.com/office/drawing/2014/main" id="{6B650127-EE75-9745-8BAC-C38029C48FE8}"/>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8" name="ïşḻïďê-Pentagon 5">
              <a:extLst>
                <a:ext uri="{FF2B5EF4-FFF2-40B4-BE49-F238E27FC236}">
                  <a16:creationId xmlns:a16="http://schemas.microsoft.com/office/drawing/2014/main" id="{9A7A1B2E-4310-5348-A460-9FD2580B2F80}"/>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9" name="等腰三角形 41">
              <a:extLst>
                <a:ext uri="{FF2B5EF4-FFF2-40B4-BE49-F238E27FC236}">
                  <a16:creationId xmlns:a16="http://schemas.microsoft.com/office/drawing/2014/main" id="{2CDF8223-4D9D-AB40-B230-7727062FA12F}"/>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40" name="组合 17">
              <a:extLst>
                <a:ext uri="{FF2B5EF4-FFF2-40B4-BE49-F238E27FC236}">
                  <a16:creationId xmlns:a16="http://schemas.microsoft.com/office/drawing/2014/main" id="{5989F686-C195-9C48-8DF2-9E22DDC4AF50}"/>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46" name="ïşḻïďê-Pentagon 5">
                <a:extLst>
                  <a:ext uri="{FF2B5EF4-FFF2-40B4-BE49-F238E27FC236}">
                    <a16:creationId xmlns:a16="http://schemas.microsoft.com/office/drawing/2014/main" id="{30CF7E31-E916-2840-9982-B3C36FDC4783}"/>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47" name="等腰三角形 9">
                <a:extLst>
                  <a:ext uri="{FF2B5EF4-FFF2-40B4-BE49-F238E27FC236}">
                    <a16:creationId xmlns:a16="http://schemas.microsoft.com/office/drawing/2014/main" id="{9ABBA6E5-1162-0747-B80F-488ED33CC2B4}"/>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1" name="任意多边形: 形状 76">
              <a:extLst>
                <a:ext uri="{FF2B5EF4-FFF2-40B4-BE49-F238E27FC236}">
                  <a16:creationId xmlns:a16="http://schemas.microsoft.com/office/drawing/2014/main" id="{7B473E79-3D60-734D-9785-F090A5D0279D}"/>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42" name="椭圆 45">
              <a:extLst>
                <a:ext uri="{FF2B5EF4-FFF2-40B4-BE49-F238E27FC236}">
                  <a16:creationId xmlns:a16="http://schemas.microsoft.com/office/drawing/2014/main" id="{B34AAEF2-7980-7F42-A102-D22E5B813270}"/>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椭圆 46">
              <a:extLst>
                <a:ext uri="{FF2B5EF4-FFF2-40B4-BE49-F238E27FC236}">
                  <a16:creationId xmlns:a16="http://schemas.microsoft.com/office/drawing/2014/main" id="{2CBD4B25-458E-A84B-86C0-B8D8615BB976}"/>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椭圆 47">
              <a:extLst>
                <a:ext uri="{FF2B5EF4-FFF2-40B4-BE49-F238E27FC236}">
                  <a16:creationId xmlns:a16="http://schemas.microsoft.com/office/drawing/2014/main" id="{E50257B1-9DF4-FF4A-BC19-0C8BCB94E123}"/>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椭圆 48">
              <a:extLst>
                <a:ext uri="{FF2B5EF4-FFF2-40B4-BE49-F238E27FC236}">
                  <a16:creationId xmlns:a16="http://schemas.microsoft.com/office/drawing/2014/main" id="{35C7F444-33E7-314C-A799-0B851A12747A}"/>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58" name="Table 57">
            <a:extLst>
              <a:ext uri="{FF2B5EF4-FFF2-40B4-BE49-F238E27FC236}">
                <a16:creationId xmlns:a16="http://schemas.microsoft.com/office/drawing/2014/main" id="{B0CFB95E-32D1-344B-9F41-C49EE7BF720A}"/>
              </a:ext>
            </a:extLst>
          </p:cNvPr>
          <p:cNvGraphicFramePr>
            <a:graphicFrameLocks noGrp="1"/>
          </p:cNvGraphicFramePr>
          <p:nvPr/>
        </p:nvGraphicFramePr>
        <p:xfrm>
          <a:off x="663644" y="4122172"/>
          <a:ext cx="4395272" cy="780670"/>
        </p:xfrm>
        <a:graphic>
          <a:graphicData uri="http://schemas.openxmlformats.org/drawingml/2006/table">
            <a:tbl>
              <a:tblPr firstRow="1" bandRow="1">
                <a:tableStyleId>{5C22544A-7EE6-4342-B048-85BDC9FD1C3A}</a:tableStyleId>
              </a:tblPr>
              <a:tblGrid>
                <a:gridCol w="627896">
                  <a:extLst>
                    <a:ext uri="{9D8B030D-6E8A-4147-A177-3AD203B41FA5}">
                      <a16:colId xmlns:a16="http://schemas.microsoft.com/office/drawing/2014/main" val="2523947689"/>
                    </a:ext>
                  </a:extLst>
                </a:gridCol>
                <a:gridCol w="627896">
                  <a:extLst>
                    <a:ext uri="{9D8B030D-6E8A-4147-A177-3AD203B41FA5}">
                      <a16:colId xmlns:a16="http://schemas.microsoft.com/office/drawing/2014/main" val="1624584702"/>
                    </a:ext>
                  </a:extLst>
                </a:gridCol>
                <a:gridCol w="627896">
                  <a:extLst>
                    <a:ext uri="{9D8B030D-6E8A-4147-A177-3AD203B41FA5}">
                      <a16:colId xmlns:a16="http://schemas.microsoft.com/office/drawing/2014/main" val="2946469067"/>
                    </a:ext>
                  </a:extLst>
                </a:gridCol>
                <a:gridCol w="627896">
                  <a:extLst>
                    <a:ext uri="{9D8B030D-6E8A-4147-A177-3AD203B41FA5}">
                      <a16:colId xmlns:a16="http://schemas.microsoft.com/office/drawing/2014/main" val="2014884736"/>
                    </a:ext>
                  </a:extLst>
                </a:gridCol>
                <a:gridCol w="627896">
                  <a:extLst>
                    <a:ext uri="{9D8B030D-6E8A-4147-A177-3AD203B41FA5}">
                      <a16:colId xmlns:a16="http://schemas.microsoft.com/office/drawing/2014/main" val="2744104082"/>
                    </a:ext>
                  </a:extLst>
                </a:gridCol>
                <a:gridCol w="627896">
                  <a:extLst>
                    <a:ext uri="{9D8B030D-6E8A-4147-A177-3AD203B41FA5}">
                      <a16:colId xmlns:a16="http://schemas.microsoft.com/office/drawing/2014/main" val="3617147454"/>
                    </a:ext>
                  </a:extLst>
                </a:gridCol>
                <a:gridCol w="627896">
                  <a:extLst>
                    <a:ext uri="{9D8B030D-6E8A-4147-A177-3AD203B41FA5}">
                      <a16:colId xmlns:a16="http://schemas.microsoft.com/office/drawing/2014/main" val="3899965074"/>
                    </a:ext>
                  </a:extLst>
                </a:gridCol>
              </a:tblGrid>
              <a:tr h="364436">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非常</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土豆</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马铃薯</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吃</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好</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879446500"/>
                  </a:ext>
                </a:extLst>
              </a:tr>
              <a:tr h="323470">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0</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3070858101"/>
                  </a:ext>
                </a:extLst>
              </a:tr>
            </a:tbl>
          </a:graphicData>
        </a:graphic>
      </p:graphicFrame>
      <p:grpSp>
        <p:nvGrpSpPr>
          <p:cNvPr id="13" name="Group 12">
            <a:extLst>
              <a:ext uri="{FF2B5EF4-FFF2-40B4-BE49-F238E27FC236}">
                <a16:creationId xmlns:a16="http://schemas.microsoft.com/office/drawing/2014/main" id="{617A38DB-9301-4245-8CDB-630CA5E0C219}"/>
              </a:ext>
            </a:extLst>
          </p:cNvPr>
          <p:cNvGrpSpPr/>
          <p:nvPr/>
        </p:nvGrpSpPr>
        <p:grpSpPr>
          <a:xfrm>
            <a:off x="1028814" y="2422119"/>
            <a:ext cx="3581634" cy="1711913"/>
            <a:chOff x="1028814" y="2422119"/>
            <a:chExt cx="3581634" cy="1711913"/>
          </a:xfrm>
        </p:grpSpPr>
        <p:sp>
          <p:nvSpPr>
            <p:cNvPr id="60" name="Oval 59">
              <a:extLst>
                <a:ext uri="{FF2B5EF4-FFF2-40B4-BE49-F238E27FC236}">
                  <a16:creationId xmlns:a16="http://schemas.microsoft.com/office/drawing/2014/main" id="{ED70C675-4ADC-B943-8DC0-D0FBE2580F5A}"/>
                </a:ext>
              </a:extLst>
            </p:cNvPr>
            <p:cNvSpPr/>
            <p:nvPr/>
          </p:nvSpPr>
          <p:spPr>
            <a:xfrm>
              <a:off x="2613345" y="2422119"/>
              <a:ext cx="443734" cy="443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panose="020B0503020204020204" pitchFamily="34" charset="-122"/>
                  <a:ea typeface="Microsoft YaHei" panose="020B0503020204020204" pitchFamily="34" charset="-122"/>
                </a:rPr>
                <a:t>?</a:t>
              </a:r>
              <a:endParaRPr lang="en-CN" sz="1600" dirty="0">
                <a:latin typeface="Microsoft YaHei" panose="020B0503020204020204" pitchFamily="34" charset="-122"/>
                <a:ea typeface="Microsoft YaHei" panose="020B0503020204020204" pitchFamily="34" charset="-122"/>
              </a:endParaRPr>
            </a:p>
          </p:txBody>
        </p:sp>
        <p:cxnSp>
          <p:nvCxnSpPr>
            <p:cNvPr id="61" name="Straight Arrow Connector 60">
              <a:extLst>
                <a:ext uri="{FF2B5EF4-FFF2-40B4-BE49-F238E27FC236}">
                  <a16:creationId xmlns:a16="http://schemas.microsoft.com/office/drawing/2014/main" id="{49D1D07B-B2BF-164F-82DB-1B95654C53F5}"/>
                </a:ext>
              </a:extLst>
            </p:cNvPr>
            <p:cNvCxnSpPr>
              <a:cxnSpLocks/>
              <a:endCxn id="60" idx="3"/>
            </p:cNvCxnSpPr>
            <p:nvPr/>
          </p:nvCxnSpPr>
          <p:spPr>
            <a:xfrm flipV="1">
              <a:off x="169936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B5D1B8-45F4-7441-BEBC-F480C0D32790}"/>
                </a:ext>
              </a:extLst>
            </p:cNvPr>
            <p:cNvCxnSpPr>
              <a:cxnSpLocks/>
            </p:cNvCxnSpPr>
            <p:nvPr/>
          </p:nvCxnSpPr>
          <p:spPr>
            <a:xfrm flipV="1">
              <a:off x="2243741" y="2865853"/>
              <a:ext cx="504651"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4C7FDF-FF93-FE4E-A453-A114BF484653}"/>
                </a:ext>
              </a:extLst>
            </p:cNvPr>
            <p:cNvCxnSpPr>
              <a:cxnSpLocks/>
              <a:stCxn id="58" idx="0"/>
              <a:endCxn id="60" idx="4"/>
            </p:cNvCxnSpPr>
            <p:nvPr/>
          </p:nvCxnSpPr>
          <p:spPr>
            <a:xfrm flipH="1" flipV="1">
              <a:off x="2835212" y="2865852"/>
              <a:ext cx="26068" cy="12563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6B78046-3033-9749-96A3-2CCBA57E6ED8}"/>
                </a:ext>
              </a:extLst>
            </p:cNvPr>
            <p:cNvCxnSpPr>
              <a:cxnSpLocks/>
              <a:endCxn id="60" idx="5"/>
            </p:cNvCxnSpPr>
            <p:nvPr/>
          </p:nvCxnSpPr>
          <p:spPr>
            <a:xfrm flipH="1" flipV="1">
              <a:off x="299209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EB6048-D373-D84C-B7BF-B80738FB6514}"/>
                </a:ext>
              </a:extLst>
            </p:cNvPr>
            <p:cNvCxnSpPr>
              <a:cxnSpLocks/>
            </p:cNvCxnSpPr>
            <p:nvPr/>
          </p:nvCxnSpPr>
          <p:spPr>
            <a:xfrm flipH="1" flipV="1">
              <a:off x="2905275" y="2865853"/>
              <a:ext cx="521408"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0FD6D1-767F-6C43-9C14-47505E03FC25}"/>
                </a:ext>
              </a:extLst>
            </p:cNvPr>
            <p:cNvCxnSpPr>
              <a:cxnSpLocks/>
            </p:cNvCxnSpPr>
            <p:nvPr/>
          </p:nvCxnSpPr>
          <p:spPr>
            <a:xfrm flipH="1" flipV="1">
              <a:off x="3036667" y="2720464"/>
              <a:ext cx="157378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ECC2309-436C-6347-B424-FBD0AE0FA60C}"/>
                </a:ext>
              </a:extLst>
            </p:cNvPr>
            <p:cNvCxnSpPr>
              <a:cxnSpLocks/>
            </p:cNvCxnSpPr>
            <p:nvPr/>
          </p:nvCxnSpPr>
          <p:spPr>
            <a:xfrm flipV="1">
              <a:off x="1028814" y="2720464"/>
              <a:ext cx="158453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B135C81-D488-464B-B9CD-FBA11F441FBA}"/>
              </a:ext>
            </a:extLst>
          </p:cNvPr>
          <p:cNvSpPr txBox="1"/>
          <p:nvPr/>
        </p:nvSpPr>
        <p:spPr>
          <a:xfrm>
            <a:off x="1988327" y="5806276"/>
            <a:ext cx="1800493" cy="369332"/>
          </a:xfrm>
          <a:prstGeom prst="rect">
            <a:avLst/>
          </a:prstGeom>
          <a:noFill/>
        </p:spPr>
        <p:txBody>
          <a:bodyPr wrap="none" rtlCol="0">
            <a:spAutoFit/>
          </a:bodyPr>
          <a:lstStyle/>
          <a:p>
            <a:r>
              <a:rPr lang="en-US" sz="1800" i="1" dirty="0" err="1">
                <a:latin typeface="Microsoft YaHei" panose="020B0503020204020204" pitchFamily="34" charset="-122"/>
                <a:ea typeface="Microsoft YaHei" panose="020B0503020204020204" pitchFamily="34" charset="-122"/>
              </a:rPr>
              <a:t>土豆非常好吃</a:t>
            </a:r>
            <a:r>
              <a:rPr lang="zh-CN" altLang="en-US" sz="1800" i="1" dirty="0">
                <a:latin typeface="Microsoft YaHei" panose="020B0503020204020204" pitchFamily="34" charset="-122"/>
                <a:ea typeface="Microsoft YaHei" panose="020B0503020204020204" pitchFamily="34" charset="-122"/>
              </a:rPr>
              <a:t>。</a:t>
            </a:r>
            <a:endParaRPr lang="en-US" sz="1800" i="1" dirty="0">
              <a:latin typeface="Microsoft YaHei" panose="020B0503020204020204" pitchFamily="34" charset="-122"/>
              <a:ea typeface="Microsoft YaHei" panose="020B0503020204020204" pitchFamily="34" charset="-122"/>
            </a:endParaRPr>
          </a:p>
        </p:txBody>
      </p:sp>
      <p:sp>
        <p:nvSpPr>
          <p:cNvPr id="74" name="Up Arrow 73">
            <a:extLst>
              <a:ext uri="{FF2B5EF4-FFF2-40B4-BE49-F238E27FC236}">
                <a16:creationId xmlns:a16="http://schemas.microsoft.com/office/drawing/2014/main" id="{D49ACEC7-4548-F341-93DE-332EA25BC0BE}"/>
              </a:ext>
            </a:extLst>
          </p:cNvPr>
          <p:cNvSpPr/>
          <p:nvPr/>
        </p:nvSpPr>
        <p:spPr>
          <a:xfrm>
            <a:off x="2742577" y="4961392"/>
            <a:ext cx="237405" cy="7912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grpSp>
        <p:nvGrpSpPr>
          <p:cNvPr id="75" name="Group 74">
            <a:extLst>
              <a:ext uri="{FF2B5EF4-FFF2-40B4-BE49-F238E27FC236}">
                <a16:creationId xmlns:a16="http://schemas.microsoft.com/office/drawing/2014/main" id="{CFEF46DD-1AF9-7F4B-91A3-39EEBCD49D77}"/>
              </a:ext>
            </a:extLst>
          </p:cNvPr>
          <p:cNvGrpSpPr/>
          <p:nvPr/>
        </p:nvGrpSpPr>
        <p:grpSpPr>
          <a:xfrm>
            <a:off x="673623" y="2375709"/>
            <a:ext cx="736600" cy="1221853"/>
            <a:chOff x="3824818" y="1312736"/>
            <a:chExt cx="736600" cy="1221853"/>
          </a:xfrm>
        </p:grpSpPr>
        <p:sp>
          <p:nvSpPr>
            <p:cNvPr id="76" name="Can 75">
              <a:extLst>
                <a:ext uri="{FF2B5EF4-FFF2-40B4-BE49-F238E27FC236}">
                  <a16:creationId xmlns:a16="http://schemas.microsoft.com/office/drawing/2014/main" id="{32C87356-BD40-F649-ACC7-EAD64BC7C11F}"/>
                </a:ext>
              </a:extLst>
            </p:cNvPr>
            <p:cNvSpPr/>
            <p:nvPr/>
          </p:nvSpPr>
          <p:spPr>
            <a:xfrm>
              <a:off x="3824818" y="1312736"/>
              <a:ext cx="736600" cy="821267"/>
            </a:xfrm>
            <a:prstGeom prst="can">
              <a:avLst/>
            </a:prstGeom>
            <a:solidFill>
              <a:srgbClr val="4472C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7" name="TextBox 76">
              <a:extLst>
                <a:ext uri="{FF2B5EF4-FFF2-40B4-BE49-F238E27FC236}">
                  <a16:creationId xmlns:a16="http://schemas.microsoft.com/office/drawing/2014/main" id="{A51869DF-7B55-BD48-A0D0-FBC81AA47D99}"/>
                </a:ext>
              </a:extLst>
            </p:cNvPr>
            <p:cNvSpPr txBox="1"/>
            <p:nvPr/>
          </p:nvSpPr>
          <p:spPr>
            <a:xfrm>
              <a:off x="3856229" y="2257590"/>
              <a:ext cx="646331"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语料库</a:t>
              </a:r>
              <a:endParaRPr lang="en-US" sz="1200" dirty="0">
                <a:latin typeface="Microsoft YaHei" panose="020B0503020204020204" pitchFamily="34" charset="-122"/>
                <a:ea typeface="Microsoft YaHei" panose="020B0503020204020204" pitchFamily="34" charset="-122"/>
              </a:endParaRPr>
            </a:p>
          </p:txBody>
        </p:sp>
      </p:grpSp>
      <p:cxnSp>
        <p:nvCxnSpPr>
          <p:cNvPr id="78" name="Straight Arrow Connector 77">
            <a:extLst>
              <a:ext uri="{FF2B5EF4-FFF2-40B4-BE49-F238E27FC236}">
                <a16:creationId xmlns:a16="http://schemas.microsoft.com/office/drawing/2014/main" id="{9C20F3BF-C0E8-4A46-BFAE-B51E5BE2ED50}"/>
              </a:ext>
            </a:extLst>
          </p:cNvPr>
          <p:cNvCxnSpPr>
            <a:cxnSpLocks/>
            <a:endCxn id="66" idx="1"/>
          </p:cNvCxnSpPr>
          <p:nvPr/>
        </p:nvCxnSpPr>
        <p:spPr>
          <a:xfrm>
            <a:off x="1410223" y="3112034"/>
            <a:ext cx="617143" cy="38373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6BB03-1CA9-1E4D-8DC0-C1081CAA3D8F}"/>
              </a:ext>
            </a:extLst>
          </p:cNvPr>
          <p:cNvSpPr txBox="1"/>
          <p:nvPr/>
        </p:nvSpPr>
        <p:spPr>
          <a:xfrm>
            <a:off x="2867739" y="5232525"/>
            <a:ext cx="902811" cy="307777"/>
          </a:xfrm>
          <a:prstGeom prst="rect">
            <a:avLst/>
          </a:prstGeom>
          <a:noFill/>
        </p:spPr>
        <p:txBody>
          <a:bodyPr wrap="none" rtlCol="0">
            <a:spAutoFit/>
          </a:bodyPr>
          <a:lstStyle/>
          <a:p>
            <a:r>
              <a:rPr lang="en-CN" sz="1400" dirty="0"/>
              <a:t>特征提取</a:t>
            </a:r>
          </a:p>
        </p:txBody>
      </p:sp>
      <p:grpSp>
        <p:nvGrpSpPr>
          <p:cNvPr id="9" name="Group 8">
            <a:extLst>
              <a:ext uri="{FF2B5EF4-FFF2-40B4-BE49-F238E27FC236}">
                <a16:creationId xmlns:a16="http://schemas.microsoft.com/office/drawing/2014/main" id="{83DC6987-A2F0-4C49-9A72-2EE083EE94EC}"/>
              </a:ext>
            </a:extLst>
          </p:cNvPr>
          <p:cNvGrpSpPr/>
          <p:nvPr/>
        </p:nvGrpSpPr>
        <p:grpSpPr>
          <a:xfrm>
            <a:off x="2027366" y="3341877"/>
            <a:ext cx="1659746" cy="563462"/>
            <a:chOff x="2027366" y="3341877"/>
            <a:chExt cx="1659746" cy="563462"/>
          </a:xfrm>
        </p:grpSpPr>
        <p:sp>
          <p:nvSpPr>
            <p:cNvPr id="66" name="TextBox 65">
              <a:extLst>
                <a:ext uri="{FF2B5EF4-FFF2-40B4-BE49-F238E27FC236}">
                  <a16:creationId xmlns:a16="http://schemas.microsoft.com/office/drawing/2014/main" id="{38DA49D8-FCC5-2840-AEDC-16E716E09B07}"/>
                </a:ext>
              </a:extLst>
            </p:cNvPr>
            <p:cNvSpPr txBox="1"/>
            <p:nvPr/>
          </p:nvSpPr>
          <p:spPr>
            <a:xfrm>
              <a:off x="2027366" y="3341877"/>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7" name="TextBox 66">
              <a:extLst>
                <a:ext uri="{FF2B5EF4-FFF2-40B4-BE49-F238E27FC236}">
                  <a16:creationId xmlns:a16="http://schemas.microsoft.com/office/drawing/2014/main" id="{609DA98C-2C4B-804B-8497-14AE81D0A3AE}"/>
                </a:ext>
              </a:extLst>
            </p:cNvPr>
            <p:cNvSpPr txBox="1"/>
            <p:nvPr/>
          </p:nvSpPr>
          <p:spPr>
            <a:xfrm>
              <a:off x="2217088" y="3529304"/>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sp>
          <p:nvSpPr>
            <p:cNvPr id="68" name="TextBox 67">
              <a:extLst>
                <a:ext uri="{FF2B5EF4-FFF2-40B4-BE49-F238E27FC236}">
                  <a16:creationId xmlns:a16="http://schemas.microsoft.com/office/drawing/2014/main" id="{F48C2E9A-6A00-224C-BF5F-1C09183ABA08}"/>
                </a:ext>
              </a:extLst>
            </p:cNvPr>
            <p:cNvSpPr txBox="1"/>
            <p:nvPr/>
          </p:nvSpPr>
          <p:spPr>
            <a:xfrm>
              <a:off x="2579028" y="3597562"/>
              <a:ext cx="516488"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9" name="TextBox 68">
              <a:extLst>
                <a:ext uri="{FF2B5EF4-FFF2-40B4-BE49-F238E27FC236}">
                  <a16:creationId xmlns:a16="http://schemas.microsoft.com/office/drawing/2014/main" id="{3D102135-5191-8E4B-9091-4B4553F30C8F}"/>
                </a:ext>
              </a:extLst>
            </p:cNvPr>
            <p:cNvSpPr txBox="1"/>
            <p:nvPr/>
          </p:nvSpPr>
          <p:spPr>
            <a:xfrm>
              <a:off x="2954944" y="3492423"/>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0.9</a:t>
              </a:r>
              <a:endParaRPr lang="en-CN" sz="1400" dirty="0">
                <a:latin typeface="Microsoft YaHei" panose="020B0503020204020204" pitchFamily="34" charset="-122"/>
                <a:ea typeface="Microsoft YaHei" panose="020B0503020204020204" pitchFamily="34" charset="-122"/>
              </a:endParaRPr>
            </a:p>
          </p:txBody>
        </p:sp>
        <p:sp>
          <p:nvSpPr>
            <p:cNvPr id="70" name="TextBox 69">
              <a:extLst>
                <a:ext uri="{FF2B5EF4-FFF2-40B4-BE49-F238E27FC236}">
                  <a16:creationId xmlns:a16="http://schemas.microsoft.com/office/drawing/2014/main" id="{22FF4F14-4834-FD4B-9CFC-FCD356350F6E}"/>
                </a:ext>
              </a:extLst>
            </p:cNvPr>
            <p:cNvSpPr txBox="1"/>
            <p:nvPr/>
          </p:nvSpPr>
          <p:spPr>
            <a:xfrm>
              <a:off x="3247568" y="3363126"/>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97768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3" grpId="0"/>
      <p:bldP spid="74"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4">
            <a:extLst>
              <a:ext uri="{FF2B5EF4-FFF2-40B4-BE49-F238E27FC236}">
                <a16:creationId xmlns:a16="http://schemas.microsoft.com/office/drawing/2014/main" id="{8928D453-4B45-6A48-A1FF-0E7C668261CE}"/>
              </a:ext>
            </a:extLst>
          </p:cNvPr>
          <p:cNvSpPr txBox="1">
            <a:spLocks/>
          </p:cNvSpPr>
          <p:nvPr/>
        </p:nvSpPr>
        <p:spPr>
          <a:xfrm>
            <a:off x="5862760" y="2674790"/>
            <a:ext cx="5588300" cy="3771061"/>
          </a:xfrm>
          <a:prstGeom prst="rect">
            <a:avLst/>
          </a:prstGeom>
          <a:noFill/>
        </p:spPr>
        <p:txBody>
          <a:bodyP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600"/>
              </a:spcBef>
            </a:pPr>
            <a:r>
              <a:rPr lang="zh-CN" altLang="en-US" sz="2400" dirty="0">
                <a:latin typeface="Microsoft YaHei" panose="020B0503020204020204" pitchFamily="34" charset="-122"/>
                <a:ea typeface="Microsoft YaHei" panose="020B0503020204020204" pitchFamily="34" charset="-122"/>
              </a:rPr>
              <a:t>词嵌入表示的赋值方法</a:t>
            </a:r>
            <a:endParaRPr lang="en-US" altLang="zh-CN" sz="2400" dirty="0">
              <a:latin typeface="Microsoft YaHei" panose="020B0503020204020204" pitchFamily="34" charset="-122"/>
              <a:ea typeface="Microsoft YaHei" panose="020B0503020204020204" pitchFamily="34" charset="-122"/>
            </a:endParaRPr>
          </a:p>
          <a:p>
            <a:pPr lvl="1">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通过优化在</a:t>
            </a:r>
            <a:r>
              <a:rPr lang="zh-CN" altLang="en-US" sz="2000" b="1" dirty="0">
                <a:solidFill>
                  <a:srgbClr val="C00000"/>
                </a:solidFill>
                <a:latin typeface="Microsoft YaHei" panose="020B0503020204020204" pitchFamily="34" charset="-122"/>
                <a:ea typeface="Microsoft YaHei" panose="020B0503020204020204" pitchFamily="34" charset="-122"/>
              </a:rPr>
              <a:t>下游任务</a:t>
            </a:r>
            <a:r>
              <a:rPr lang="zh-CN" altLang="en-US" sz="2000" dirty="0">
                <a:latin typeface="Microsoft YaHei" panose="020B0503020204020204" pitchFamily="34" charset="-122"/>
                <a:ea typeface="Microsoft YaHei" panose="020B0503020204020204" pitchFamily="34" charset="-122"/>
              </a:rPr>
              <a:t>上的表现自动学习</a:t>
            </a:r>
            <a:endParaRPr lang="en-US" altLang="zh-CN" sz="2000"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543628F9-D087-9447-93ED-24A00936B5C0}"/>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sp>
        <p:nvSpPr>
          <p:cNvPr id="3" name="Footer Placeholder 2">
            <a:extLst>
              <a:ext uri="{FF2B5EF4-FFF2-40B4-BE49-F238E27FC236}">
                <a16:creationId xmlns:a16="http://schemas.microsoft.com/office/drawing/2014/main" id="{57245543-6645-BC47-BD0F-90FBAFE716D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5C51CD6-4EAB-5F46-9D4C-A7FC9E4EB202}"/>
              </a:ext>
            </a:extLst>
          </p:cNvPr>
          <p:cNvSpPr>
            <a:spLocks noGrp="1"/>
          </p:cNvSpPr>
          <p:nvPr>
            <p:ph type="title"/>
          </p:nvPr>
        </p:nvSpPr>
        <p:spPr>
          <a:xfrm>
            <a:off x="888366" y="98277"/>
            <a:ext cx="5880210" cy="481783"/>
          </a:xfrm>
        </p:spPr>
        <p:txBody>
          <a:bodyPr/>
          <a:lstStyle/>
          <a:p>
            <a:r>
              <a:rPr lang="ja-JP" altLang="en-US"/>
              <a:t>基于嵌入表示的深度学习模型</a:t>
            </a:r>
            <a:endParaRPr lang="en-CN" dirty="0"/>
          </a:p>
        </p:txBody>
      </p:sp>
      <p:sp>
        <p:nvSpPr>
          <p:cNvPr id="5" name="Content Placeholder 4">
            <a:extLst>
              <a:ext uri="{FF2B5EF4-FFF2-40B4-BE49-F238E27FC236}">
                <a16:creationId xmlns:a16="http://schemas.microsoft.com/office/drawing/2014/main" id="{940CC20A-E879-1B44-81FA-1C31150894A7}"/>
              </a:ext>
            </a:extLst>
          </p:cNvPr>
          <p:cNvSpPr>
            <a:spLocks noGrp="1"/>
          </p:cNvSpPr>
          <p:nvPr>
            <p:ph sz="quarter" idx="1"/>
          </p:nvPr>
        </p:nvSpPr>
        <p:spPr>
          <a:xfrm>
            <a:off x="515939" y="2674790"/>
            <a:ext cx="4839446" cy="3687826"/>
          </a:xfrm>
        </p:spPr>
        <p:txBody>
          <a:bodyPr/>
          <a:lstStyle/>
          <a:p>
            <a:pPr>
              <a:lnSpc>
                <a:spcPct val="125000"/>
              </a:lnSpc>
              <a:spcBef>
                <a:spcPts val="600"/>
              </a:spcBef>
            </a:pPr>
            <a:r>
              <a:rPr lang="en-CN" sz="2400" dirty="0">
                <a:latin typeface="Microsoft YaHei" panose="020B0503020204020204" pitchFamily="34" charset="-122"/>
                <a:ea typeface="Microsoft YaHei" panose="020B0503020204020204" pitchFamily="34" charset="-122"/>
              </a:rPr>
              <a:t>词嵌入</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Word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a:p>
            <a:pPr lvl="1">
              <a:lnSpc>
                <a:spcPct val="125000"/>
              </a:lnSpc>
              <a:spcBef>
                <a:spcPts val="600"/>
              </a:spcBef>
            </a:pPr>
            <a:r>
              <a:rPr lang="ja-JP" altLang="en-US" sz="2000" dirty="0">
                <a:latin typeface="Microsoft YaHei" panose="020B0503020204020204" pitchFamily="34" charset="-122"/>
                <a:ea typeface="Microsoft YaHei" panose="020B0503020204020204" pitchFamily="34" charset="-122"/>
              </a:rPr>
              <a:t>直接使用一个</a:t>
            </a:r>
            <a:r>
              <a:rPr lang="ja-JP" altLang="en-US" sz="2000" b="1" dirty="0">
                <a:solidFill>
                  <a:srgbClr val="C00000"/>
                </a:solidFill>
                <a:latin typeface="Microsoft YaHei" panose="020B0503020204020204" pitchFamily="34" charset="-122"/>
                <a:ea typeface="Microsoft YaHei" panose="020B0503020204020204" pitchFamily="34" charset="-122"/>
              </a:rPr>
              <a:t>低</a:t>
            </a:r>
            <a:r>
              <a:rPr lang="ja-JP" altLang="en-US" sz="2000" b="1">
                <a:solidFill>
                  <a:srgbClr val="C00000"/>
                </a:solidFill>
                <a:latin typeface="Microsoft YaHei" panose="020B0503020204020204" pitchFamily="34" charset="-122"/>
                <a:ea typeface="Microsoft YaHei" panose="020B0503020204020204" pitchFamily="34" charset="-122"/>
              </a:rPr>
              <a:t>维、连续</a:t>
            </a:r>
            <a:r>
              <a:rPr lang="zh-CN" altLang="en-US" sz="2000" b="1" dirty="0">
                <a:solidFill>
                  <a:srgbClr val="C00000"/>
                </a:solidFill>
                <a:latin typeface="Microsoft YaHei" panose="020B0503020204020204" pitchFamily="34" charset="-122"/>
                <a:ea typeface="Microsoft YaHei" panose="020B0503020204020204" pitchFamily="34" charset="-122"/>
              </a:rPr>
              <a:t>、</a:t>
            </a:r>
            <a:r>
              <a:rPr lang="ja-JP" altLang="en-US" sz="2000" b="1">
                <a:solidFill>
                  <a:srgbClr val="C00000"/>
                </a:solidFill>
                <a:latin typeface="Microsoft YaHei" panose="020B0503020204020204" pitchFamily="34" charset="-122"/>
                <a:ea typeface="Microsoft YaHei" panose="020B0503020204020204" pitchFamily="34" charset="-122"/>
              </a:rPr>
              <a:t>稠密</a:t>
            </a:r>
            <a:r>
              <a:rPr lang="ja-JP" altLang="en-US" sz="2000">
                <a:latin typeface="Microsoft YaHei" panose="020B0503020204020204" pitchFamily="34" charset="-122"/>
                <a:ea typeface="Microsoft YaHei" panose="020B0503020204020204" pitchFamily="34" charset="-122"/>
              </a:rPr>
              <a:t>的</a:t>
            </a:r>
            <a:r>
              <a:rPr lang="ja-JP" altLang="en-US" sz="2000" dirty="0">
                <a:latin typeface="Microsoft YaHei" panose="020B0503020204020204" pitchFamily="34" charset="-122"/>
                <a:ea typeface="Microsoft YaHei" panose="020B0503020204020204" pitchFamily="34" charset="-122"/>
              </a:rPr>
              <a:t>向量表示词</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Bengio</a:t>
            </a:r>
            <a:r>
              <a:rPr lang="zh-CN" altLang="en-US" sz="2000" dirty="0">
                <a:latin typeface="Microsoft YaHei" panose="020B0503020204020204" pitchFamily="34" charset="-122"/>
                <a:ea typeface="Microsoft YaHei" panose="020B0503020204020204" pitchFamily="34" charset="-122"/>
              </a:rPr>
              <a:t>等</a:t>
            </a:r>
            <a:r>
              <a:rPr lang="en-US" altLang="zh-CN" sz="2000" dirty="0">
                <a:latin typeface="Microsoft YaHei" panose="020B0503020204020204" pitchFamily="34" charset="-122"/>
                <a:ea typeface="Microsoft YaHei" panose="020B0503020204020204" pitchFamily="34" charset="-122"/>
              </a:rPr>
              <a:t>2003</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grpSp>
        <p:nvGrpSpPr>
          <p:cNvPr id="6" name="Group 5">
            <a:extLst>
              <a:ext uri="{FF2B5EF4-FFF2-40B4-BE49-F238E27FC236}">
                <a16:creationId xmlns:a16="http://schemas.microsoft.com/office/drawing/2014/main" id="{5C764103-0092-8C44-990B-5C2340B27212}"/>
              </a:ext>
            </a:extLst>
          </p:cNvPr>
          <p:cNvGrpSpPr/>
          <p:nvPr/>
        </p:nvGrpSpPr>
        <p:grpSpPr>
          <a:xfrm>
            <a:off x="1684609" y="4079745"/>
            <a:ext cx="3196011" cy="1917530"/>
            <a:chOff x="6003278" y="2436299"/>
            <a:chExt cx="4249509" cy="2903804"/>
          </a:xfrm>
        </p:grpSpPr>
        <p:sp>
          <p:nvSpPr>
            <p:cNvPr id="32" name="TextBox 91">
              <a:extLst>
                <a:ext uri="{FF2B5EF4-FFF2-40B4-BE49-F238E27FC236}">
                  <a16:creationId xmlns:a16="http://schemas.microsoft.com/office/drawing/2014/main" id="{C91B2887-9A85-574E-8FDF-4E96451CE5FE}"/>
                </a:ext>
              </a:extLst>
            </p:cNvPr>
            <p:cNvSpPr txBox="1"/>
            <p:nvPr/>
          </p:nvSpPr>
          <p:spPr>
            <a:xfrm>
              <a:off x="6045703" y="3928189"/>
              <a:ext cx="1115359" cy="508251"/>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马铃薯</a:t>
              </a:r>
            </a:p>
          </p:txBody>
        </p:sp>
        <p:sp>
          <p:nvSpPr>
            <p:cNvPr id="33" name="TextBox 92">
              <a:extLst>
                <a:ext uri="{FF2B5EF4-FFF2-40B4-BE49-F238E27FC236}">
                  <a16:creationId xmlns:a16="http://schemas.microsoft.com/office/drawing/2014/main" id="{735D82BA-05B6-CE4F-BDB7-A0DC30FA6095}"/>
                </a:ext>
              </a:extLst>
            </p:cNvPr>
            <p:cNvSpPr txBox="1"/>
            <p:nvPr/>
          </p:nvSpPr>
          <p:spPr>
            <a:xfrm>
              <a:off x="9137428" y="3727037"/>
              <a:ext cx="1115359" cy="508251"/>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计算机</a:t>
              </a:r>
            </a:p>
          </p:txBody>
        </p:sp>
        <p:sp>
          <p:nvSpPr>
            <p:cNvPr id="34" name="TextBox 93">
              <a:extLst>
                <a:ext uri="{FF2B5EF4-FFF2-40B4-BE49-F238E27FC236}">
                  <a16:creationId xmlns:a16="http://schemas.microsoft.com/office/drawing/2014/main" id="{D323F613-2F4C-BC43-8281-38975A56CA2F}"/>
                </a:ext>
              </a:extLst>
            </p:cNvPr>
            <p:cNvSpPr txBox="1"/>
            <p:nvPr/>
          </p:nvSpPr>
          <p:spPr>
            <a:xfrm>
              <a:off x="7973383" y="4423574"/>
              <a:ext cx="838497" cy="508251"/>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电脑</a:t>
              </a:r>
            </a:p>
          </p:txBody>
        </p:sp>
        <p:grpSp>
          <p:nvGrpSpPr>
            <p:cNvPr id="35" name="组合 15">
              <a:extLst>
                <a:ext uri="{FF2B5EF4-FFF2-40B4-BE49-F238E27FC236}">
                  <a16:creationId xmlns:a16="http://schemas.microsoft.com/office/drawing/2014/main" id="{41426ADA-44EB-C140-9F4D-10750F1AEC5A}"/>
                </a:ext>
              </a:extLst>
            </p:cNvPr>
            <p:cNvGrpSpPr/>
            <p:nvPr/>
          </p:nvGrpSpPr>
          <p:grpSpPr>
            <a:xfrm rot="15106831">
              <a:off x="6397359" y="3521749"/>
              <a:ext cx="231256" cy="502035"/>
              <a:chOff x="3030593" y="2438402"/>
              <a:chExt cx="138646" cy="447040"/>
            </a:xfrm>
          </p:grpSpPr>
          <p:sp>
            <p:nvSpPr>
              <p:cNvPr id="78" name="Rounded Rectangle 125">
                <a:extLst>
                  <a:ext uri="{FF2B5EF4-FFF2-40B4-BE49-F238E27FC236}">
                    <a16:creationId xmlns:a16="http://schemas.microsoft.com/office/drawing/2014/main" id="{A5FFAAC6-1B4B-BD42-B531-742C08030F4F}"/>
                  </a:ext>
                </a:extLst>
              </p:cNvPr>
              <p:cNvSpPr/>
              <p:nvPr/>
            </p:nvSpPr>
            <p:spPr>
              <a:xfrm rot="5400000">
                <a:off x="2876396" y="2592599"/>
                <a:ext cx="447040" cy="138646"/>
              </a:xfrm>
              <a:prstGeom prst="roundRect">
                <a:avLst>
                  <a:gd name="adj" fmla="val 50000"/>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79" name="Oval 143">
                <a:extLst>
                  <a:ext uri="{FF2B5EF4-FFF2-40B4-BE49-F238E27FC236}">
                    <a16:creationId xmlns:a16="http://schemas.microsoft.com/office/drawing/2014/main" id="{3CD8A598-BF3A-9E4B-AF18-898F13E44D38}"/>
                  </a:ext>
                </a:extLst>
              </p:cNvPr>
              <p:cNvSpPr/>
              <p:nvPr/>
            </p:nvSpPr>
            <p:spPr>
              <a:xfrm rot="5400000">
                <a:off x="3038214" y="2513532"/>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80" name="Oval 144">
                <a:extLst>
                  <a:ext uri="{FF2B5EF4-FFF2-40B4-BE49-F238E27FC236}">
                    <a16:creationId xmlns:a16="http://schemas.microsoft.com/office/drawing/2014/main" id="{DD624D0E-E25B-0E4E-89AD-2F6C2375DAE3}"/>
                  </a:ext>
                </a:extLst>
              </p:cNvPr>
              <p:cNvSpPr/>
              <p:nvPr/>
            </p:nvSpPr>
            <p:spPr>
              <a:xfrm rot="5400000">
                <a:off x="3038214" y="2682240"/>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grpSp>
        <p:grpSp>
          <p:nvGrpSpPr>
            <p:cNvPr id="36" name="组合 16">
              <a:extLst>
                <a:ext uri="{FF2B5EF4-FFF2-40B4-BE49-F238E27FC236}">
                  <a16:creationId xmlns:a16="http://schemas.microsoft.com/office/drawing/2014/main" id="{AEE488F3-E7C0-854D-A541-DBF16E89A3F8}"/>
                </a:ext>
              </a:extLst>
            </p:cNvPr>
            <p:cNvGrpSpPr/>
            <p:nvPr/>
          </p:nvGrpSpPr>
          <p:grpSpPr>
            <a:xfrm rot="15106831">
              <a:off x="9067569" y="4151236"/>
              <a:ext cx="231256" cy="502035"/>
              <a:chOff x="3030593" y="2438402"/>
              <a:chExt cx="138646" cy="447040"/>
            </a:xfrm>
          </p:grpSpPr>
          <p:sp>
            <p:nvSpPr>
              <p:cNvPr id="62" name="Rounded Rectangle 125">
                <a:extLst>
                  <a:ext uri="{FF2B5EF4-FFF2-40B4-BE49-F238E27FC236}">
                    <a16:creationId xmlns:a16="http://schemas.microsoft.com/office/drawing/2014/main" id="{323AA861-296A-EF43-80FC-66EEA8ADA36E}"/>
                  </a:ext>
                </a:extLst>
              </p:cNvPr>
              <p:cNvSpPr/>
              <p:nvPr/>
            </p:nvSpPr>
            <p:spPr>
              <a:xfrm rot="5400000">
                <a:off x="2876396" y="2592599"/>
                <a:ext cx="447040" cy="138646"/>
              </a:xfrm>
              <a:prstGeom prst="roundRect">
                <a:avLst>
                  <a:gd name="adj" fmla="val 50000"/>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76" name="Oval 143">
                <a:extLst>
                  <a:ext uri="{FF2B5EF4-FFF2-40B4-BE49-F238E27FC236}">
                    <a16:creationId xmlns:a16="http://schemas.microsoft.com/office/drawing/2014/main" id="{6F0501C9-C792-9541-A806-E495477BBE44}"/>
                  </a:ext>
                </a:extLst>
              </p:cNvPr>
              <p:cNvSpPr/>
              <p:nvPr/>
            </p:nvSpPr>
            <p:spPr>
              <a:xfrm rot="5400000">
                <a:off x="3038214" y="2513532"/>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77" name="Oval 144">
                <a:extLst>
                  <a:ext uri="{FF2B5EF4-FFF2-40B4-BE49-F238E27FC236}">
                    <a16:creationId xmlns:a16="http://schemas.microsoft.com/office/drawing/2014/main" id="{8B89A074-ED32-7F47-8557-AFB03ACDE4CA}"/>
                  </a:ext>
                </a:extLst>
              </p:cNvPr>
              <p:cNvSpPr/>
              <p:nvPr/>
            </p:nvSpPr>
            <p:spPr>
              <a:xfrm rot="5400000">
                <a:off x="3038214" y="2682240"/>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grpSp>
        <p:grpSp>
          <p:nvGrpSpPr>
            <p:cNvPr id="37" name="组合 17">
              <a:extLst>
                <a:ext uri="{FF2B5EF4-FFF2-40B4-BE49-F238E27FC236}">
                  <a16:creationId xmlns:a16="http://schemas.microsoft.com/office/drawing/2014/main" id="{54EB8628-0E69-B544-9FFC-24A7C2A9A5E8}"/>
                </a:ext>
              </a:extLst>
            </p:cNvPr>
            <p:cNvGrpSpPr/>
            <p:nvPr/>
          </p:nvGrpSpPr>
          <p:grpSpPr>
            <a:xfrm rot="15106831">
              <a:off x="8398749" y="4017655"/>
              <a:ext cx="231256" cy="502035"/>
              <a:chOff x="3030593" y="2438402"/>
              <a:chExt cx="138646" cy="447040"/>
            </a:xfrm>
          </p:grpSpPr>
          <p:sp>
            <p:nvSpPr>
              <p:cNvPr id="50" name="Rounded Rectangle 125">
                <a:extLst>
                  <a:ext uri="{FF2B5EF4-FFF2-40B4-BE49-F238E27FC236}">
                    <a16:creationId xmlns:a16="http://schemas.microsoft.com/office/drawing/2014/main" id="{9D7416D8-5C41-E04B-B426-8E368048E596}"/>
                  </a:ext>
                </a:extLst>
              </p:cNvPr>
              <p:cNvSpPr/>
              <p:nvPr/>
            </p:nvSpPr>
            <p:spPr>
              <a:xfrm rot="5400000">
                <a:off x="2876396" y="2592599"/>
                <a:ext cx="447040" cy="138646"/>
              </a:xfrm>
              <a:prstGeom prst="roundRect">
                <a:avLst>
                  <a:gd name="adj" fmla="val 50000"/>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60" name="Oval 143">
                <a:extLst>
                  <a:ext uri="{FF2B5EF4-FFF2-40B4-BE49-F238E27FC236}">
                    <a16:creationId xmlns:a16="http://schemas.microsoft.com/office/drawing/2014/main" id="{6F46C260-0BB9-D644-BC53-7C8228966949}"/>
                  </a:ext>
                </a:extLst>
              </p:cNvPr>
              <p:cNvSpPr/>
              <p:nvPr/>
            </p:nvSpPr>
            <p:spPr>
              <a:xfrm rot="5400000">
                <a:off x="3038214" y="2513532"/>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61" name="Oval 144">
                <a:extLst>
                  <a:ext uri="{FF2B5EF4-FFF2-40B4-BE49-F238E27FC236}">
                    <a16:creationId xmlns:a16="http://schemas.microsoft.com/office/drawing/2014/main" id="{2398D6AB-109F-FD40-8627-66E2EBF70D19}"/>
                  </a:ext>
                </a:extLst>
              </p:cNvPr>
              <p:cNvSpPr/>
              <p:nvPr/>
            </p:nvSpPr>
            <p:spPr>
              <a:xfrm rot="5400000">
                <a:off x="3038214" y="2682240"/>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grpSp>
        <p:grpSp>
          <p:nvGrpSpPr>
            <p:cNvPr id="38" name="组合 18">
              <a:extLst>
                <a:ext uri="{FF2B5EF4-FFF2-40B4-BE49-F238E27FC236}">
                  <a16:creationId xmlns:a16="http://schemas.microsoft.com/office/drawing/2014/main" id="{151BCC17-43D3-1C43-BCF0-84D344708145}"/>
                </a:ext>
              </a:extLst>
            </p:cNvPr>
            <p:cNvGrpSpPr/>
            <p:nvPr/>
          </p:nvGrpSpPr>
          <p:grpSpPr>
            <a:xfrm rot="15106831">
              <a:off x="6479265" y="2992960"/>
              <a:ext cx="231256" cy="502035"/>
              <a:chOff x="2966263" y="2319538"/>
              <a:chExt cx="138646" cy="447040"/>
            </a:xfrm>
          </p:grpSpPr>
          <p:sp>
            <p:nvSpPr>
              <p:cNvPr id="47" name="Rounded Rectangle 125">
                <a:extLst>
                  <a:ext uri="{FF2B5EF4-FFF2-40B4-BE49-F238E27FC236}">
                    <a16:creationId xmlns:a16="http://schemas.microsoft.com/office/drawing/2014/main" id="{74F7DC0F-2897-7F4D-A8DD-620D8528B243}"/>
                  </a:ext>
                </a:extLst>
              </p:cNvPr>
              <p:cNvSpPr/>
              <p:nvPr/>
            </p:nvSpPr>
            <p:spPr>
              <a:xfrm rot="5400000">
                <a:off x="2812066" y="2473735"/>
                <a:ext cx="447040" cy="138646"/>
              </a:xfrm>
              <a:prstGeom prst="roundRect">
                <a:avLst>
                  <a:gd name="adj" fmla="val 50000"/>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48" name="Oval 143">
                <a:extLst>
                  <a:ext uri="{FF2B5EF4-FFF2-40B4-BE49-F238E27FC236}">
                    <a16:creationId xmlns:a16="http://schemas.microsoft.com/office/drawing/2014/main" id="{6B8DE12A-5C25-7842-AB6B-BCFA2FA7DD04}"/>
                  </a:ext>
                </a:extLst>
              </p:cNvPr>
              <p:cNvSpPr/>
              <p:nvPr/>
            </p:nvSpPr>
            <p:spPr>
              <a:xfrm rot="5400000">
                <a:off x="2973885" y="2394668"/>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sp>
            <p:nvSpPr>
              <p:cNvPr id="49" name="Oval 144">
                <a:extLst>
                  <a:ext uri="{FF2B5EF4-FFF2-40B4-BE49-F238E27FC236}">
                    <a16:creationId xmlns:a16="http://schemas.microsoft.com/office/drawing/2014/main" id="{518D1BD1-0C69-054E-898D-5F5E12037803}"/>
                  </a:ext>
                </a:extLst>
              </p:cNvPr>
              <p:cNvSpPr/>
              <p:nvPr/>
            </p:nvSpPr>
            <p:spPr>
              <a:xfrm rot="5400000">
                <a:off x="2973885" y="2563376"/>
                <a:ext cx="126000" cy="12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icrosoft YaHei" panose="020B0503020204020204" pitchFamily="34" charset="-122"/>
                  <a:ea typeface="Microsoft YaHei" panose="020B0503020204020204" pitchFamily="34" charset="-122"/>
                </a:endParaRPr>
              </a:p>
            </p:txBody>
          </p:sp>
        </p:grpSp>
        <p:sp>
          <p:nvSpPr>
            <p:cNvPr id="39" name="TextBox 115">
              <a:extLst>
                <a:ext uri="{FF2B5EF4-FFF2-40B4-BE49-F238E27FC236}">
                  <a16:creationId xmlns:a16="http://schemas.microsoft.com/office/drawing/2014/main" id="{3171459D-6797-D941-A739-F248092CD5BF}"/>
                </a:ext>
              </a:extLst>
            </p:cNvPr>
            <p:cNvSpPr txBox="1"/>
            <p:nvPr/>
          </p:nvSpPr>
          <p:spPr>
            <a:xfrm>
              <a:off x="6847046" y="2834310"/>
              <a:ext cx="838497" cy="508251"/>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土豆</a:t>
              </a:r>
            </a:p>
          </p:txBody>
        </p:sp>
        <p:cxnSp>
          <p:nvCxnSpPr>
            <p:cNvPr id="44" name="直接箭头连接符 9">
              <a:extLst>
                <a:ext uri="{FF2B5EF4-FFF2-40B4-BE49-F238E27FC236}">
                  <a16:creationId xmlns:a16="http://schemas.microsoft.com/office/drawing/2014/main" id="{B76A4812-88EB-864D-8398-F4B127F0CFB9}"/>
                </a:ext>
              </a:extLst>
            </p:cNvPr>
            <p:cNvCxnSpPr/>
            <p:nvPr/>
          </p:nvCxnSpPr>
          <p:spPr>
            <a:xfrm>
              <a:off x="6003278" y="5340103"/>
              <a:ext cx="3594111"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直接箭头连接符 10">
              <a:extLst>
                <a:ext uri="{FF2B5EF4-FFF2-40B4-BE49-F238E27FC236}">
                  <a16:creationId xmlns:a16="http://schemas.microsoft.com/office/drawing/2014/main" id="{EE95D32D-AB64-6740-B830-E8C9FF001AF8}"/>
                </a:ext>
              </a:extLst>
            </p:cNvPr>
            <p:cNvCxnSpPr/>
            <p:nvPr/>
          </p:nvCxnSpPr>
          <p:spPr>
            <a:xfrm flipV="1">
              <a:off x="6003278" y="2436299"/>
              <a:ext cx="0" cy="2903804"/>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30" name="Rounded Rectangle 29">
            <a:extLst>
              <a:ext uri="{FF2B5EF4-FFF2-40B4-BE49-F238E27FC236}">
                <a16:creationId xmlns:a16="http://schemas.microsoft.com/office/drawing/2014/main" id="{25937578-D4E0-0142-8426-1147862B83AD}"/>
              </a:ext>
            </a:extLst>
          </p:cNvPr>
          <p:cNvSpPr/>
          <p:nvPr/>
        </p:nvSpPr>
        <p:spPr>
          <a:xfrm>
            <a:off x="6570593" y="5440541"/>
            <a:ext cx="3936797" cy="1863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1" name="Oval 30">
            <a:extLst>
              <a:ext uri="{FF2B5EF4-FFF2-40B4-BE49-F238E27FC236}">
                <a16:creationId xmlns:a16="http://schemas.microsoft.com/office/drawing/2014/main" id="{DA1838C7-C2F2-3847-A007-B7311606A9B1}"/>
              </a:ext>
            </a:extLst>
          </p:cNvPr>
          <p:cNvSpPr/>
          <p:nvPr/>
        </p:nvSpPr>
        <p:spPr>
          <a:xfrm>
            <a:off x="7476808"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a:extLst>
              <a:ext uri="{FF2B5EF4-FFF2-40B4-BE49-F238E27FC236}">
                <a16:creationId xmlns:a16="http://schemas.microsoft.com/office/drawing/2014/main" id="{910C3043-3703-E843-8858-2E2C44998C79}"/>
              </a:ext>
            </a:extLst>
          </p:cNvPr>
          <p:cNvSpPr/>
          <p:nvPr/>
        </p:nvSpPr>
        <p:spPr>
          <a:xfrm>
            <a:off x="7644951"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166F53F3-8F75-8C4B-94F0-482B08F7A204}"/>
              </a:ext>
            </a:extLst>
          </p:cNvPr>
          <p:cNvSpPr/>
          <p:nvPr/>
        </p:nvSpPr>
        <p:spPr>
          <a:xfrm>
            <a:off x="7813095"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5649D4AD-F13A-CB40-BAAF-8D6C92E91303}"/>
              </a:ext>
            </a:extLst>
          </p:cNvPr>
          <p:cNvSpPr/>
          <p:nvPr/>
        </p:nvSpPr>
        <p:spPr>
          <a:xfrm>
            <a:off x="7981239"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Oval 42">
            <a:extLst>
              <a:ext uri="{FF2B5EF4-FFF2-40B4-BE49-F238E27FC236}">
                <a16:creationId xmlns:a16="http://schemas.microsoft.com/office/drawing/2014/main" id="{6FD2D4C1-2CD3-2046-8E59-CB71F25FDFEA}"/>
              </a:ext>
            </a:extLst>
          </p:cNvPr>
          <p:cNvSpPr/>
          <p:nvPr/>
        </p:nvSpPr>
        <p:spPr>
          <a:xfrm>
            <a:off x="8250557"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Oval 45">
            <a:extLst>
              <a:ext uri="{FF2B5EF4-FFF2-40B4-BE49-F238E27FC236}">
                <a16:creationId xmlns:a16="http://schemas.microsoft.com/office/drawing/2014/main" id="{EBE5D553-89B1-0A47-9535-BA603E289EF5}"/>
              </a:ext>
            </a:extLst>
          </p:cNvPr>
          <p:cNvSpPr/>
          <p:nvPr/>
        </p:nvSpPr>
        <p:spPr>
          <a:xfrm>
            <a:off x="8418701"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19BE8522-377C-BF4B-9ABE-2A3A9FDD1595}"/>
              </a:ext>
            </a:extLst>
          </p:cNvPr>
          <p:cNvSpPr/>
          <p:nvPr/>
        </p:nvSpPr>
        <p:spPr>
          <a:xfrm>
            <a:off x="8586845"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Oval 51">
            <a:extLst>
              <a:ext uri="{FF2B5EF4-FFF2-40B4-BE49-F238E27FC236}">
                <a16:creationId xmlns:a16="http://schemas.microsoft.com/office/drawing/2014/main" id="{B70DCAF3-B1AC-4C46-83E0-BAF6B0003F2A}"/>
              </a:ext>
            </a:extLst>
          </p:cNvPr>
          <p:cNvSpPr/>
          <p:nvPr/>
        </p:nvSpPr>
        <p:spPr>
          <a:xfrm>
            <a:off x="8754989"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Oval 52">
            <a:extLst>
              <a:ext uri="{FF2B5EF4-FFF2-40B4-BE49-F238E27FC236}">
                <a16:creationId xmlns:a16="http://schemas.microsoft.com/office/drawing/2014/main" id="{49012399-A078-CB4E-A639-DEDD985C1950}"/>
              </a:ext>
            </a:extLst>
          </p:cNvPr>
          <p:cNvSpPr/>
          <p:nvPr/>
        </p:nvSpPr>
        <p:spPr>
          <a:xfrm>
            <a:off x="9024307"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Oval 53">
            <a:extLst>
              <a:ext uri="{FF2B5EF4-FFF2-40B4-BE49-F238E27FC236}">
                <a16:creationId xmlns:a16="http://schemas.microsoft.com/office/drawing/2014/main" id="{0D3CD43E-45AA-B742-B033-B121B2D1345F}"/>
              </a:ext>
            </a:extLst>
          </p:cNvPr>
          <p:cNvSpPr/>
          <p:nvPr/>
        </p:nvSpPr>
        <p:spPr>
          <a:xfrm>
            <a:off x="9192451"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Oval 54">
            <a:extLst>
              <a:ext uri="{FF2B5EF4-FFF2-40B4-BE49-F238E27FC236}">
                <a16:creationId xmlns:a16="http://schemas.microsoft.com/office/drawing/2014/main" id="{6081CAA1-84BB-8046-BD93-F7D40E2DD607}"/>
              </a:ext>
            </a:extLst>
          </p:cNvPr>
          <p:cNvSpPr/>
          <p:nvPr/>
        </p:nvSpPr>
        <p:spPr>
          <a:xfrm>
            <a:off x="9360594"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Oval 55">
            <a:extLst>
              <a:ext uri="{FF2B5EF4-FFF2-40B4-BE49-F238E27FC236}">
                <a16:creationId xmlns:a16="http://schemas.microsoft.com/office/drawing/2014/main" id="{F825DB94-ECC2-CF49-B583-33CA0B5616B7}"/>
              </a:ext>
            </a:extLst>
          </p:cNvPr>
          <p:cNvSpPr/>
          <p:nvPr/>
        </p:nvSpPr>
        <p:spPr>
          <a:xfrm>
            <a:off x="9528738"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a:extLst>
              <a:ext uri="{FF2B5EF4-FFF2-40B4-BE49-F238E27FC236}">
                <a16:creationId xmlns:a16="http://schemas.microsoft.com/office/drawing/2014/main" id="{02411530-799D-2A4C-B32B-C757670E84BB}"/>
              </a:ext>
            </a:extLst>
          </p:cNvPr>
          <p:cNvSpPr/>
          <p:nvPr/>
        </p:nvSpPr>
        <p:spPr>
          <a:xfrm>
            <a:off x="9798056"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a:extLst>
              <a:ext uri="{FF2B5EF4-FFF2-40B4-BE49-F238E27FC236}">
                <a16:creationId xmlns:a16="http://schemas.microsoft.com/office/drawing/2014/main" id="{AAA2A77C-9625-554A-B8C6-D639F8E99F73}"/>
              </a:ext>
            </a:extLst>
          </p:cNvPr>
          <p:cNvSpPr/>
          <p:nvPr/>
        </p:nvSpPr>
        <p:spPr>
          <a:xfrm>
            <a:off x="9966200"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36D7433C-BEA0-6145-B4AF-3536DD98CED4}"/>
              </a:ext>
            </a:extLst>
          </p:cNvPr>
          <p:cNvSpPr/>
          <p:nvPr/>
        </p:nvSpPr>
        <p:spPr>
          <a:xfrm>
            <a:off x="10134344"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Oval 62">
            <a:extLst>
              <a:ext uri="{FF2B5EF4-FFF2-40B4-BE49-F238E27FC236}">
                <a16:creationId xmlns:a16="http://schemas.microsoft.com/office/drawing/2014/main" id="{3805155D-9DCB-4E4D-A157-8207039A8DF9}"/>
              </a:ext>
            </a:extLst>
          </p:cNvPr>
          <p:cNvSpPr/>
          <p:nvPr/>
        </p:nvSpPr>
        <p:spPr>
          <a:xfrm>
            <a:off x="10302488"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TextBox 63">
            <a:extLst>
              <a:ext uri="{FF2B5EF4-FFF2-40B4-BE49-F238E27FC236}">
                <a16:creationId xmlns:a16="http://schemas.microsoft.com/office/drawing/2014/main" id="{47EDF547-010F-5342-AC1C-F0501B6F79B6}"/>
              </a:ext>
            </a:extLst>
          </p:cNvPr>
          <p:cNvSpPr txBox="1"/>
          <p:nvPr/>
        </p:nvSpPr>
        <p:spPr>
          <a:xfrm>
            <a:off x="6570592" y="5689498"/>
            <a:ext cx="3936797" cy="307777"/>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  土豆</a:t>
            </a:r>
            <a:r>
              <a:rPr lang="en-US"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   非常</a:t>
            </a:r>
            <a:r>
              <a:rPr lang="en-US"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     好</a:t>
            </a:r>
            <a:r>
              <a:rPr lang="en-US"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    吃   </a:t>
            </a:r>
            <a:r>
              <a:rPr lang="en-US" sz="1400" dirty="0">
                <a:latin typeface="Microsoft YaHei" panose="020B0503020204020204" pitchFamily="34" charset="-122"/>
                <a:ea typeface="Microsoft YaHei" panose="020B0503020204020204" pitchFamily="34" charset="-122"/>
              </a:rPr>
              <a:t>   </a:t>
            </a:r>
            <a:r>
              <a:rPr lang="zh-CN" altLang="en-US" sz="1400" dirty="0">
                <a:latin typeface="Microsoft YaHei" panose="020B0503020204020204" pitchFamily="34" charset="-122"/>
                <a:ea typeface="Microsoft YaHei" panose="020B0503020204020204" pitchFamily="34" charset="-122"/>
              </a:rPr>
              <a:t>       。</a:t>
            </a:r>
            <a:endParaRPr lang="en-US" sz="1400" dirty="0">
              <a:latin typeface="Microsoft YaHei" panose="020B0503020204020204" pitchFamily="34" charset="-122"/>
              <a:ea typeface="Microsoft YaHei" panose="020B0503020204020204" pitchFamily="34" charset="-122"/>
            </a:endParaRPr>
          </a:p>
        </p:txBody>
      </p:sp>
      <p:sp>
        <p:nvSpPr>
          <p:cNvPr id="65" name="Oval 64">
            <a:extLst>
              <a:ext uri="{FF2B5EF4-FFF2-40B4-BE49-F238E27FC236}">
                <a16:creationId xmlns:a16="http://schemas.microsoft.com/office/drawing/2014/main" id="{4BED594F-9E0E-FD40-BAF3-589FF5035F33}"/>
              </a:ext>
            </a:extLst>
          </p:cNvPr>
          <p:cNvSpPr/>
          <p:nvPr/>
        </p:nvSpPr>
        <p:spPr>
          <a:xfrm>
            <a:off x="6629125"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Oval 65">
            <a:extLst>
              <a:ext uri="{FF2B5EF4-FFF2-40B4-BE49-F238E27FC236}">
                <a16:creationId xmlns:a16="http://schemas.microsoft.com/office/drawing/2014/main" id="{6E5F45AF-1DEB-5346-ABDE-38E098A84E67}"/>
              </a:ext>
            </a:extLst>
          </p:cNvPr>
          <p:cNvSpPr/>
          <p:nvPr/>
        </p:nvSpPr>
        <p:spPr>
          <a:xfrm>
            <a:off x="6797269"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Oval 66">
            <a:extLst>
              <a:ext uri="{FF2B5EF4-FFF2-40B4-BE49-F238E27FC236}">
                <a16:creationId xmlns:a16="http://schemas.microsoft.com/office/drawing/2014/main" id="{A1692469-7A48-7D41-83AE-2317F450EE5B}"/>
              </a:ext>
            </a:extLst>
          </p:cNvPr>
          <p:cNvSpPr/>
          <p:nvPr/>
        </p:nvSpPr>
        <p:spPr>
          <a:xfrm>
            <a:off x="6965413"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a:extLst>
              <a:ext uri="{FF2B5EF4-FFF2-40B4-BE49-F238E27FC236}">
                <a16:creationId xmlns:a16="http://schemas.microsoft.com/office/drawing/2014/main" id="{894064AF-7D06-4C47-8F41-FF8B57A29A93}"/>
              </a:ext>
            </a:extLst>
          </p:cNvPr>
          <p:cNvSpPr/>
          <p:nvPr/>
        </p:nvSpPr>
        <p:spPr>
          <a:xfrm>
            <a:off x="7133557" y="5488940"/>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Rounded Rectangle 68">
            <a:extLst>
              <a:ext uri="{FF2B5EF4-FFF2-40B4-BE49-F238E27FC236}">
                <a16:creationId xmlns:a16="http://schemas.microsoft.com/office/drawing/2014/main" id="{5413E205-E393-9049-B112-418246428648}"/>
              </a:ext>
            </a:extLst>
          </p:cNvPr>
          <p:cNvSpPr/>
          <p:nvPr/>
        </p:nvSpPr>
        <p:spPr>
          <a:xfrm>
            <a:off x="7818505" y="4685796"/>
            <a:ext cx="1437888" cy="4942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latin typeface="Microsoft YaHei" panose="020B0503020204020204" pitchFamily="34" charset="-122"/>
                <a:ea typeface="Microsoft YaHei" panose="020B0503020204020204" pitchFamily="34" charset="-122"/>
              </a:rPr>
              <a:t>深度学习模型</a:t>
            </a:r>
            <a:endParaRPr lang="en-US" sz="1400" dirty="0">
              <a:latin typeface="Microsoft YaHei" panose="020B0503020204020204" pitchFamily="34" charset="-122"/>
              <a:ea typeface="Microsoft YaHei" panose="020B0503020204020204" pitchFamily="34" charset="-122"/>
            </a:endParaRPr>
          </a:p>
        </p:txBody>
      </p:sp>
      <p:sp>
        <p:nvSpPr>
          <p:cNvPr id="83" name="Oval 82">
            <a:extLst>
              <a:ext uri="{FF2B5EF4-FFF2-40B4-BE49-F238E27FC236}">
                <a16:creationId xmlns:a16="http://schemas.microsoft.com/office/drawing/2014/main" id="{F653D4E7-AD3A-0143-8391-686E45DC61D9}"/>
              </a:ext>
            </a:extLst>
          </p:cNvPr>
          <p:cNvSpPr/>
          <p:nvPr/>
        </p:nvSpPr>
        <p:spPr>
          <a:xfrm>
            <a:off x="8487474" y="4304602"/>
            <a:ext cx="109611" cy="115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4" name="Straight Arrow Connector 83">
            <a:extLst>
              <a:ext uri="{FF2B5EF4-FFF2-40B4-BE49-F238E27FC236}">
                <a16:creationId xmlns:a16="http://schemas.microsoft.com/office/drawing/2014/main" id="{9CBD7E51-DC5A-7440-8285-C3C30ADE9B26}"/>
              </a:ext>
            </a:extLst>
          </p:cNvPr>
          <p:cNvCxnSpPr>
            <a:cxnSpLocks/>
            <a:stCxn id="30" idx="0"/>
            <a:endCxn id="69" idx="2"/>
          </p:cNvCxnSpPr>
          <p:nvPr/>
        </p:nvCxnSpPr>
        <p:spPr>
          <a:xfrm flipH="1" flipV="1">
            <a:off x="8537449" y="5180007"/>
            <a:ext cx="1543" cy="260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08CC32A-9200-A844-8032-F536A354A49B}"/>
              </a:ext>
            </a:extLst>
          </p:cNvPr>
          <p:cNvCxnSpPr>
            <a:cxnSpLocks/>
            <a:stCxn id="69" idx="0"/>
            <a:endCxn id="83" idx="4"/>
          </p:cNvCxnSpPr>
          <p:nvPr/>
        </p:nvCxnSpPr>
        <p:spPr>
          <a:xfrm flipV="1">
            <a:off x="8537449" y="4420472"/>
            <a:ext cx="4831" cy="2653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Close">
            <a:extLst>
              <a:ext uri="{FF2B5EF4-FFF2-40B4-BE49-F238E27FC236}">
                <a16:creationId xmlns:a16="http://schemas.microsoft.com/office/drawing/2014/main" id="{DACA5B9D-997A-0240-A739-3E753C6136B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867195" y="3958388"/>
            <a:ext cx="315655" cy="315655"/>
          </a:xfrm>
          <a:prstGeom prst="rect">
            <a:avLst/>
          </a:prstGeom>
        </p:spPr>
      </p:pic>
      <p:sp>
        <p:nvSpPr>
          <p:cNvPr id="86" name="TextBox 85">
            <a:extLst>
              <a:ext uri="{FF2B5EF4-FFF2-40B4-BE49-F238E27FC236}">
                <a16:creationId xmlns:a16="http://schemas.microsoft.com/office/drawing/2014/main" id="{34A084D1-0F62-F449-9336-04D1E684A3E4}"/>
              </a:ext>
            </a:extLst>
          </p:cNvPr>
          <p:cNvSpPr txBox="1"/>
          <p:nvPr/>
        </p:nvSpPr>
        <p:spPr>
          <a:xfrm>
            <a:off x="8311134" y="3955932"/>
            <a:ext cx="543739" cy="307777"/>
          </a:xfrm>
          <a:prstGeom prst="rect">
            <a:avLst/>
          </a:prstGeom>
          <a:noFill/>
        </p:spPr>
        <p:txBody>
          <a:bodyPr wrap="square" rtlCol="0">
            <a:spAutoFit/>
          </a:bodyPr>
          <a:lstStyle/>
          <a:p>
            <a:r>
              <a:rPr lang="en-CN" sz="1400" b="1" dirty="0">
                <a:latin typeface="Microsoft YaHei" panose="020B0503020204020204" pitchFamily="34" charset="-122"/>
                <a:ea typeface="Microsoft YaHei" panose="020B0503020204020204" pitchFamily="34" charset="-122"/>
              </a:rPr>
              <a:t>贬义</a:t>
            </a:r>
          </a:p>
        </p:txBody>
      </p:sp>
      <p:cxnSp>
        <p:nvCxnSpPr>
          <p:cNvPr id="13" name="Straight Arrow Connector 12">
            <a:extLst>
              <a:ext uri="{FF2B5EF4-FFF2-40B4-BE49-F238E27FC236}">
                <a16:creationId xmlns:a16="http://schemas.microsoft.com/office/drawing/2014/main" id="{4039D1BD-DC58-2543-8715-CF4E46058774}"/>
              </a:ext>
            </a:extLst>
          </p:cNvPr>
          <p:cNvCxnSpPr/>
          <p:nvPr/>
        </p:nvCxnSpPr>
        <p:spPr>
          <a:xfrm>
            <a:off x="9046368" y="4386939"/>
            <a:ext cx="0" cy="967523"/>
          </a:xfrm>
          <a:prstGeom prst="straightConnector1">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BFC2AECE-3808-6B4D-B166-E672FAECBF5D}"/>
              </a:ext>
            </a:extLst>
          </p:cNvPr>
          <p:cNvGrpSpPr/>
          <p:nvPr/>
        </p:nvGrpSpPr>
        <p:grpSpPr>
          <a:xfrm>
            <a:off x="2868000" y="908265"/>
            <a:ext cx="6096000" cy="1687554"/>
            <a:chOff x="540517" y="1596389"/>
            <a:chExt cx="8268328" cy="1833795"/>
          </a:xfrm>
        </p:grpSpPr>
        <p:cxnSp>
          <p:nvCxnSpPr>
            <p:cNvPr id="88" name="直接连接符 68">
              <a:extLst>
                <a:ext uri="{FF2B5EF4-FFF2-40B4-BE49-F238E27FC236}">
                  <a16:creationId xmlns:a16="http://schemas.microsoft.com/office/drawing/2014/main" id="{487ACCFA-3D03-DD4D-8CF3-8C125430937B}"/>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9" name="直接连接符 67">
              <a:extLst>
                <a:ext uri="{FF2B5EF4-FFF2-40B4-BE49-F238E27FC236}">
                  <a16:creationId xmlns:a16="http://schemas.microsoft.com/office/drawing/2014/main" id="{7184969B-CDB6-9347-BF2B-D700F8A9AA76}"/>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接连接符 66">
              <a:extLst>
                <a:ext uri="{FF2B5EF4-FFF2-40B4-BE49-F238E27FC236}">
                  <a16:creationId xmlns:a16="http://schemas.microsoft.com/office/drawing/2014/main" id="{88C98A8F-0E13-E345-97F0-AAEAB85FCFD6}"/>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1" name="直接连接符 63">
              <a:extLst>
                <a:ext uri="{FF2B5EF4-FFF2-40B4-BE49-F238E27FC236}">
                  <a16:creationId xmlns:a16="http://schemas.microsoft.com/office/drawing/2014/main" id="{24FC4593-D904-3143-9A72-CAA012AD70C8}"/>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92" name="ïşḻïďê-Pentagon 5">
              <a:extLst>
                <a:ext uri="{FF2B5EF4-FFF2-40B4-BE49-F238E27FC236}">
                  <a16:creationId xmlns:a16="http://schemas.microsoft.com/office/drawing/2014/main" id="{35264472-B97A-8440-9E14-A9F804772601}"/>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93" name="文本框 71">
              <a:extLst>
                <a:ext uri="{FF2B5EF4-FFF2-40B4-BE49-F238E27FC236}">
                  <a16:creationId xmlns:a16="http://schemas.microsoft.com/office/drawing/2014/main" id="{0CAD28C3-572C-C24C-A265-ADBC80DC56AC}"/>
                </a:ext>
              </a:extLst>
            </p:cNvPr>
            <p:cNvSpPr txBox="1"/>
            <p:nvPr/>
          </p:nvSpPr>
          <p:spPr>
            <a:xfrm>
              <a:off x="1232140" y="1596389"/>
              <a:ext cx="2081071"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小规模专家知识 </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94" name="文本框 72">
              <a:extLst>
                <a:ext uri="{FF2B5EF4-FFF2-40B4-BE49-F238E27FC236}">
                  <a16:creationId xmlns:a16="http://schemas.microsoft.com/office/drawing/2014/main" id="{A3A7E712-49EC-874D-AB1D-A27B013EAD5B}"/>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dirty="0">
                  <a:latin typeface="微软雅黑" panose="020B0503020204020204" pitchFamily="34" charset="-122"/>
                  <a:ea typeface="微软雅黑" panose="020B0503020204020204" pitchFamily="34" charset="-122"/>
                  <a:cs typeface="+mn-cs"/>
                </a:rPr>
                <a:t>语料库统计模型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95" name="文本框 73">
              <a:extLst>
                <a:ext uri="{FF2B5EF4-FFF2-40B4-BE49-F238E27FC236}">
                  <a16:creationId xmlns:a16="http://schemas.microsoft.com/office/drawing/2014/main" id="{C964068B-0E6D-8C48-A73C-142632189A5F}"/>
                </a:ext>
              </a:extLst>
            </p:cNvPr>
            <p:cNvSpPr txBox="1"/>
            <p:nvPr/>
          </p:nvSpPr>
          <p:spPr>
            <a:xfrm>
              <a:off x="6020052" y="1596389"/>
              <a:ext cx="1965969" cy="468227"/>
            </a:xfrm>
            <a:prstGeom prst="rect">
              <a:avLst/>
            </a:prstGeom>
            <a:noFill/>
          </p:spPr>
          <p:txBody>
            <a:bodyPr wrap="square">
              <a:spAutoFit/>
            </a:bodyPr>
            <a:lstStyle/>
            <a:p>
              <a:pPr lvl="0" algn="ctr"/>
              <a:r>
                <a:rPr lang="en-US" altLang="zh-CN" sz="1100" b="1" dirty="0" err="1">
                  <a:solidFill>
                    <a:srgbClr val="C00000"/>
                  </a:solidFill>
                  <a:latin typeface="微软雅黑" panose="020B0503020204020204" pitchFamily="34" charset="-122"/>
                  <a:ea typeface="微软雅黑" panose="020B0503020204020204" pitchFamily="34" charset="-122"/>
                  <a:cs typeface="+mn-cs"/>
                </a:rPr>
                <a:t>深度学习</a:t>
              </a:r>
              <a:r>
                <a:rPr lang="zh-CN" altLang="en-US" sz="1100" b="1" dirty="0">
                  <a:solidFill>
                    <a:srgbClr val="C00000"/>
                  </a:solidFill>
                  <a:latin typeface="微软雅黑" panose="020B0503020204020204" pitchFamily="34" charset="-122"/>
                  <a:ea typeface="微软雅黑" panose="020B0503020204020204" pitchFamily="34" charset="-122"/>
                  <a:cs typeface="+mn-cs"/>
                </a:rPr>
                <a:t>模型 </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96" name="文本框 74">
              <a:extLst>
                <a:ext uri="{FF2B5EF4-FFF2-40B4-BE49-F238E27FC236}">
                  <a16:creationId xmlns:a16="http://schemas.microsoft.com/office/drawing/2014/main" id="{3357062F-D6E5-F947-BD8E-B854DC5BD78F}"/>
                </a:ext>
              </a:extLst>
            </p:cNvPr>
            <p:cNvSpPr txBox="1"/>
            <p:nvPr/>
          </p:nvSpPr>
          <p:spPr>
            <a:xfrm>
              <a:off x="6650166" y="2957323"/>
              <a:ext cx="2158679"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大规模预训练模型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97" name="等腰三角形 40">
              <a:extLst>
                <a:ext uri="{FF2B5EF4-FFF2-40B4-BE49-F238E27FC236}">
                  <a16:creationId xmlns:a16="http://schemas.microsoft.com/office/drawing/2014/main" id="{1BF1005F-2002-304F-B451-DB95F3BAEBBE}"/>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8" name="ïşḻïďê-Pentagon 5">
              <a:extLst>
                <a:ext uri="{FF2B5EF4-FFF2-40B4-BE49-F238E27FC236}">
                  <a16:creationId xmlns:a16="http://schemas.microsoft.com/office/drawing/2014/main" id="{2BD14AD0-F140-854E-B650-4DAA4B27C511}"/>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99" name="等腰三角形 41">
              <a:extLst>
                <a:ext uri="{FF2B5EF4-FFF2-40B4-BE49-F238E27FC236}">
                  <a16:creationId xmlns:a16="http://schemas.microsoft.com/office/drawing/2014/main" id="{6BA1DCE8-866B-E943-A8FB-6D5012D388C3}"/>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00" name="组合 17">
              <a:extLst>
                <a:ext uri="{FF2B5EF4-FFF2-40B4-BE49-F238E27FC236}">
                  <a16:creationId xmlns:a16="http://schemas.microsoft.com/office/drawing/2014/main" id="{59B7A44A-8C78-FA4A-A294-B9225808185F}"/>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106" name="ïşḻïďê-Pentagon 5">
                <a:extLst>
                  <a:ext uri="{FF2B5EF4-FFF2-40B4-BE49-F238E27FC236}">
                    <a16:creationId xmlns:a16="http://schemas.microsoft.com/office/drawing/2014/main" id="{DF15D52D-7986-7C48-905E-D40CAB5C612F}"/>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107" name="等腰三角形 9">
                <a:extLst>
                  <a:ext uri="{FF2B5EF4-FFF2-40B4-BE49-F238E27FC236}">
                    <a16:creationId xmlns:a16="http://schemas.microsoft.com/office/drawing/2014/main" id="{6D698CD4-7B91-E54D-9C3D-41F0E9621717}"/>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101" name="任意多边形: 形状 76">
              <a:extLst>
                <a:ext uri="{FF2B5EF4-FFF2-40B4-BE49-F238E27FC236}">
                  <a16:creationId xmlns:a16="http://schemas.microsoft.com/office/drawing/2014/main" id="{5428E51C-2004-B54F-8A32-9B187C6B0C98}"/>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102" name="椭圆 45">
              <a:extLst>
                <a:ext uri="{FF2B5EF4-FFF2-40B4-BE49-F238E27FC236}">
                  <a16:creationId xmlns:a16="http://schemas.microsoft.com/office/drawing/2014/main" id="{79EC98E4-59AE-5A4F-8765-23CF60DCAC6E}"/>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3" name="椭圆 46">
              <a:extLst>
                <a:ext uri="{FF2B5EF4-FFF2-40B4-BE49-F238E27FC236}">
                  <a16:creationId xmlns:a16="http://schemas.microsoft.com/office/drawing/2014/main" id="{BA98FA64-E463-0E43-B823-6294C0F43963}"/>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4" name="椭圆 47">
              <a:extLst>
                <a:ext uri="{FF2B5EF4-FFF2-40B4-BE49-F238E27FC236}">
                  <a16:creationId xmlns:a16="http://schemas.microsoft.com/office/drawing/2014/main" id="{8AF983E5-7932-4640-B033-CB214956D1B4}"/>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5" name="椭圆 48">
              <a:extLst>
                <a:ext uri="{FF2B5EF4-FFF2-40B4-BE49-F238E27FC236}">
                  <a16:creationId xmlns:a16="http://schemas.microsoft.com/office/drawing/2014/main" id="{FAEF66AC-5AD9-224A-8BBB-EB1DAF5F4216}"/>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extLst>
      <p:ext uri="{BB962C8B-B14F-4D97-AF65-F5344CB8AC3E}">
        <p14:creationId xmlns:p14="http://schemas.microsoft.com/office/powerpoint/2010/main" val="24662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par>
                          <p:cTn id="85" fill="hold">
                            <p:stCondLst>
                              <p:cond delay="0"/>
                            </p:stCondLst>
                            <p:childTnLst>
                              <p:par>
                                <p:cTn id="86" presetID="1" presetClass="emph" presetSubtype="2" fill="hold" nodeType="afterEffect">
                                  <p:stCondLst>
                                    <p:cond delay="0"/>
                                  </p:stCondLst>
                                  <p:childTnLst>
                                    <p:animClr clrSpc="rgb" dir="cw">
                                      <p:cBhvr>
                                        <p:cTn id="87" dur="500" fill="hold"/>
                                        <p:tgtEl>
                                          <p:spTgt spid="31"/>
                                        </p:tgtEl>
                                        <p:attrNameLst>
                                          <p:attrName>fillcolor</p:attrName>
                                        </p:attrNameLst>
                                      </p:cBhvr>
                                      <p:to>
                                        <a:srgbClr val="00B150"/>
                                      </p:to>
                                    </p:animClr>
                                    <p:set>
                                      <p:cBhvr>
                                        <p:cTn id="88" dur="500" fill="hold"/>
                                        <p:tgtEl>
                                          <p:spTgt spid="31"/>
                                        </p:tgtEl>
                                        <p:attrNameLst>
                                          <p:attrName>fill.type</p:attrName>
                                        </p:attrNameLst>
                                      </p:cBhvr>
                                      <p:to>
                                        <p:strVal val="solid"/>
                                      </p:to>
                                    </p:set>
                                    <p:set>
                                      <p:cBhvr>
                                        <p:cTn id="89" dur="500" fill="hold"/>
                                        <p:tgtEl>
                                          <p:spTgt spid="31"/>
                                        </p:tgtEl>
                                        <p:attrNameLst>
                                          <p:attrName>fill.on</p:attrName>
                                        </p:attrNameLst>
                                      </p:cBhvr>
                                      <p:to>
                                        <p:strVal val="true"/>
                                      </p:to>
                                    </p:set>
                                  </p:childTnLst>
                                </p:cTn>
                              </p:par>
                              <p:par>
                                <p:cTn id="90" presetID="1" presetClass="emph" presetSubtype="2" fill="hold" nodeType="withEffect">
                                  <p:stCondLst>
                                    <p:cond delay="0"/>
                                  </p:stCondLst>
                                  <p:childTnLst>
                                    <p:animClr clrSpc="rgb" dir="cw">
                                      <p:cBhvr>
                                        <p:cTn id="91" dur="500" fill="hold"/>
                                        <p:tgtEl>
                                          <p:spTgt spid="40"/>
                                        </p:tgtEl>
                                        <p:attrNameLst>
                                          <p:attrName>fillcolor</p:attrName>
                                        </p:attrNameLst>
                                      </p:cBhvr>
                                      <p:to>
                                        <a:srgbClr val="00B150"/>
                                      </p:to>
                                    </p:animClr>
                                    <p:set>
                                      <p:cBhvr>
                                        <p:cTn id="92" dur="500" fill="hold"/>
                                        <p:tgtEl>
                                          <p:spTgt spid="40"/>
                                        </p:tgtEl>
                                        <p:attrNameLst>
                                          <p:attrName>fill.type</p:attrName>
                                        </p:attrNameLst>
                                      </p:cBhvr>
                                      <p:to>
                                        <p:strVal val="solid"/>
                                      </p:to>
                                    </p:set>
                                    <p:set>
                                      <p:cBhvr>
                                        <p:cTn id="93" dur="500" fill="hold"/>
                                        <p:tgtEl>
                                          <p:spTgt spid="40"/>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41"/>
                                        </p:tgtEl>
                                        <p:attrNameLst>
                                          <p:attrName>fillcolor</p:attrName>
                                        </p:attrNameLst>
                                      </p:cBhvr>
                                      <p:to>
                                        <a:srgbClr val="00B150"/>
                                      </p:to>
                                    </p:animClr>
                                    <p:set>
                                      <p:cBhvr>
                                        <p:cTn id="96" dur="500" fill="hold"/>
                                        <p:tgtEl>
                                          <p:spTgt spid="41"/>
                                        </p:tgtEl>
                                        <p:attrNameLst>
                                          <p:attrName>fill.type</p:attrName>
                                        </p:attrNameLst>
                                      </p:cBhvr>
                                      <p:to>
                                        <p:strVal val="solid"/>
                                      </p:to>
                                    </p:set>
                                    <p:set>
                                      <p:cBhvr>
                                        <p:cTn id="97" dur="500" fill="hold"/>
                                        <p:tgtEl>
                                          <p:spTgt spid="41"/>
                                        </p:tgtEl>
                                        <p:attrNameLst>
                                          <p:attrName>fill.on</p:attrName>
                                        </p:attrNameLst>
                                      </p:cBhvr>
                                      <p:to>
                                        <p:strVal val="true"/>
                                      </p:to>
                                    </p:set>
                                  </p:childTnLst>
                                </p:cTn>
                              </p:par>
                              <p:par>
                                <p:cTn id="98" presetID="1" presetClass="emph" presetSubtype="2" fill="hold" nodeType="withEffect">
                                  <p:stCondLst>
                                    <p:cond delay="0"/>
                                  </p:stCondLst>
                                  <p:childTnLst>
                                    <p:animClr clrSpc="rgb" dir="cw">
                                      <p:cBhvr>
                                        <p:cTn id="99" dur="500" fill="hold"/>
                                        <p:tgtEl>
                                          <p:spTgt spid="42"/>
                                        </p:tgtEl>
                                        <p:attrNameLst>
                                          <p:attrName>fillcolor</p:attrName>
                                        </p:attrNameLst>
                                      </p:cBhvr>
                                      <p:to>
                                        <a:srgbClr val="00B150"/>
                                      </p:to>
                                    </p:animClr>
                                    <p:set>
                                      <p:cBhvr>
                                        <p:cTn id="100" dur="500" fill="hold"/>
                                        <p:tgtEl>
                                          <p:spTgt spid="42"/>
                                        </p:tgtEl>
                                        <p:attrNameLst>
                                          <p:attrName>fill.type</p:attrName>
                                        </p:attrNameLst>
                                      </p:cBhvr>
                                      <p:to>
                                        <p:strVal val="solid"/>
                                      </p:to>
                                    </p:set>
                                    <p:set>
                                      <p:cBhvr>
                                        <p:cTn id="101" dur="500" fill="hold"/>
                                        <p:tgtEl>
                                          <p:spTgt spid="42"/>
                                        </p:tgtEl>
                                        <p:attrNameLst>
                                          <p:attrName>fill.on</p:attrName>
                                        </p:attrNameLst>
                                      </p:cBhvr>
                                      <p:to>
                                        <p:strVal val="true"/>
                                      </p:to>
                                    </p:set>
                                  </p:childTnLst>
                                </p:cTn>
                              </p:par>
                              <p:par>
                                <p:cTn id="102" presetID="1" presetClass="emph" presetSubtype="2" fill="hold" nodeType="withEffect">
                                  <p:stCondLst>
                                    <p:cond delay="0"/>
                                  </p:stCondLst>
                                  <p:childTnLst>
                                    <p:animClr clrSpc="rgb" dir="cw">
                                      <p:cBhvr>
                                        <p:cTn id="103" dur="500" fill="hold"/>
                                        <p:tgtEl>
                                          <p:spTgt spid="43"/>
                                        </p:tgtEl>
                                        <p:attrNameLst>
                                          <p:attrName>fillcolor</p:attrName>
                                        </p:attrNameLst>
                                      </p:cBhvr>
                                      <p:to>
                                        <a:srgbClr val="00B150"/>
                                      </p:to>
                                    </p:animClr>
                                    <p:set>
                                      <p:cBhvr>
                                        <p:cTn id="104" dur="500" fill="hold"/>
                                        <p:tgtEl>
                                          <p:spTgt spid="43"/>
                                        </p:tgtEl>
                                        <p:attrNameLst>
                                          <p:attrName>fill.type</p:attrName>
                                        </p:attrNameLst>
                                      </p:cBhvr>
                                      <p:to>
                                        <p:strVal val="solid"/>
                                      </p:to>
                                    </p:set>
                                    <p:set>
                                      <p:cBhvr>
                                        <p:cTn id="105" dur="500" fill="hold"/>
                                        <p:tgtEl>
                                          <p:spTgt spid="43"/>
                                        </p:tgtEl>
                                        <p:attrNameLst>
                                          <p:attrName>fill.on</p:attrName>
                                        </p:attrNameLst>
                                      </p:cBhvr>
                                      <p:to>
                                        <p:strVal val="true"/>
                                      </p:to>
                                    </p:set>
                                  </p:childTnLst>
                                </p:cTn>
                              </p:par>
                              <p:par>
                                <p:cTn id="106" presetID="1" presetClass="emph" presetSubtype="2" fill="hold" nodeType="withEffect">
                                  <p:stCondLst>
                                    <p:cond delay="0"/>
                                  </p:stCondLst>
                                  <p:childTnLst>
                                    <p:animClr clrSpc="rgb" dir="cw">
                                      <p:cBhvr>
                                        <p:cTn id="107" dur="500" fill="hold"/>
                                        <p:tgtEl>
                                          <p:spTgt spid="46"/>
                                        </p:tgtEl>
                                        <p:attrNameLst>
                                          <p:attrName>fillcolor</p:attrName>
                                        </p:attrNameLst>
                                      </p:cBhvr>
                                      <p:to>
                                        <a:srgbClr val="00B150"/>
                                      </p:to>
                                    </p:animClr>
                                    <p:set>
                                      <p:cBhvr>
                                        <p:cTn id="108" dur="500" fill="hold"/>
                                        <p:tgtEl>
                                          <p:spTgt spid="46"/>
                                        </p:tgtEl>
                                        <p:attrNameLst>
                                          <p:attrName>fill.type</p:attrName>
                                        </p:attrNameLst>
                                      </p:cBhvr>
                                      <p:to>
                                        <p:strVal val="solid"/>
                                      </p:to>
                                    </p:set>
                                    <p:set>
                                      <p:cBhvr>
                                        <p:cTn id="109" dur="500" fill="hold"/>
                                        <p:tgtEl>
                                          <p:spTgt spid="46"/>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500" fill="hold"/>
                                        <p:tgtEl>
                                          <p:spTgt spid="51"/>
                                        </p:tgtEl>
                                        <p:attrNameLst>
                                          <p:attrName>fillcolor</p:attrName>
                                        </p:attrNameLst>
                                      </p:cBhvr>
                                      <p:to>
                                        <a:srgbClr val="00B150"/>
                                      </p:to>
                                    </p:animClr>
                                    <p:set>
                                      <p:cBhvr>
                                        <p:cTn id="112" dur="500" fill="hold"/>
                                        <p:tgtEl>
                                          <p:spTgt spid="51"/>
                                        </p:tgtEl>
                                        <p:attrNameLst>
                                          <p:attrName>fill.type</p:attrName>
                                        </p:attrNameLst>
                                      </p:cBhvr>
                                      <p:to>
                                        <p:strVal val="solid"/>
                                      </p:to>
                                    </p:set>
                                    <p:set>
                                      <p:cBhvr>
                                        <p:cTn id="113" dur="500" fill="hold"/>
                                        <p:tgtEl>
                                          <p:spTgt spid="51"/>
                                        </p:tgtEl>
                                        <p:attrNameLst>
                                          <p:attrName>fill.on</p:attrName>
                                        </p:attrNameLst>
                                      </p:cBhvr>
                                      <p:to>
                                        <p:strVal val="true"/>
                                      </p:to>
                                    </p:set>
                                  </p:childTnLst>
                                </p:cTn>
                              </p:par>
                              <p:par>
                                <p:cTn id="114" presetID="1" presetClass="emph" presetSubtype="2" fill="hold" nodeType="withEffect">
                                  <p:stCondLst>
                                    <p:cond delay="0"/>
                                  </p:stCondLst>
                                  <p:childTnLst>
                                    <p:animClr clrSpc="rgb" dir="cw">
                                      <p:cBhvr>
                                        <p:cTn id="115" dur="500" fill="hold"/>
                                        <p:tgtEl>
                                          <p:spTgt spid="52"/>
                                        </p:tgtEl>
                                        <p:attrNameLst>
                                          <p:attrName>fillcolor</p:attrName>
                                        </p:attrNameLst>
                                      </p:cBhvr>
                                      <p:to>
                                        <a:srgbClr val="00B150"/>
                                      </p:to>
                                    </p:animClr>
                                    <p:set>
                                      <p:cBhvr>
                                        <p:cTn id="116" dur="500" fill="hold"/>
                                        <p:tgtEl>
                                          <p:spTgt spid="52"/>
                                        </p:tgtEl>
                                        <p:attrNameLst>
                                          <p:attrName>fill.type</p:attrName>
                                        </p:attrNameLst>
                                      </p:cBhvr>
                                      <p:to>
                                        <p:strVal val="solid"/>
                                      </p:to>
                                    </p:set>
                                    <p:set>
                                      <p:cBhvr>
                                        <p:cTn id="117" dur="500" fill="hold"/>
                                        <p:tgtEl>
                                          <p:spTgt spid="52"/>
                                        </p:tgtEl>
                                        <p:attrNameLst>
                                          <p:attrName>fill.on</p:attrName>
                                        </p:attrNameLst>
                                      </p:cBhvr>
                                      <p:to>
                                        <p:strVal val="true"/>
                                      </p:to>
                                    </p:set>
                                  </p:childTnLst>
                                </p:cTn>
                              </p:par>
                              <p:par>
                                <p:cTn id="118" presetID="1" presetClass="emph" presetSubtype="2" fill="hold" nodeType="withEffect">
                                  <p:stCondLst>
                                    <p:cond delay="0"/>
                                  </p:stCondLst>
                                  <p:childTnLst>
                                    <p:animClr clrSpc="rgb" dir="cw">
                                      <p:cBhvr>
                                        <p:cTn id="119" dur="500" fill="hold"/>
                                        <p:tgtEl>
                                          <p:spTgt spid="53"/>
                                        </p:tgtEl>
                                        <p:attrNameLst>
                                          <p:attrName>fillcolor</p:attrName>
                                        </p:attrNameLst>
                                      </p:cBhvr>
                                      <p:to>
                                        <a:srgbClr val="00B150"/>
                                      </p:to>
                                    </p:animClr>
                                    <p:set>
                                      <p:cBhvr>
                                        <p:cTn id="120" dur="500" fill="hold"/>
                                        <p:tgtEl>
                                          <p:spTgt spid="53"/>
                                        </p:tgtEl>
                                        <p:attrNameLst>
                                          <p:attrName>fill.type</p:attrName>
                                        </p:attrNameLst>
                                      </p:cBhvr>
                                      <p:to>
                                        <p:strVal val="solid"/>
                                      </p:to>
                                    </p:set>
                                    <p:set>
                                      <p:cBhvr>
                                        <p:cTn id="121" dur="500" fill="hold"/>
                                        <p:tgtEl>
                                          <p:spTgt spid="53"/>
                                        </p:tgtEl>
                                        <p:attrNameLst>
                                          <p:attrName>fill.on</p:attrName>
                                        </p:attrNameLst>
                                      </p:cBhvr>
                                      <p:to>
                                        <p:strVal val="true"/>
                                      </p:to>
                                    </p:set>
                                  </p:childTnLst>
                                </p:cTn>
                              </p:par>
                              <p:par>
                                <p:cTn id="122" presetID="1" presetClass="emph" presetSubtype="2" fill="hold" nodeType="withEffect">
                                  <p:stCondLst>
                                    <p:cond delay="0"/>
                                  </p:stCondLst>
                                  <p:childTnLst>
                                    <p:animClr clrSpc="rgb" dir="cw">
                                      <p:cBhvr>
                                        <p:cTn id="123" dur="500" fill="hold"/>
                                        <p:tgtEl>
                                          <p:spTgt spid="54"/>
                                        </p:tgtEl>
                                        <p:attrNameLst>
                                          <p:attrName>fillcolor</p:attrName>
                                        </p:attrNameLst>
                                      </p:cBhvr>
                                      <p:to>
                                        <a:srgbClr val="00B150"/>
                                      </p:to>
                                    </p:animClr>
                                    <p:set>
                                      <p:cBhvr>
                                        <p:cTn id="124" dur="500" fill="hold"/>
                                        <p:tgtEl>
                                          <p:spTgt spid="54"/>
                                        </p:tgtEl>
                                        <p:attrNameLst>
                                          <p:attrName>fill.type</p:attrName>
                                        </p:attrNameLst>
                                      </p:cBhvr>
                                      <p:to>
                                        <p:strVal val="solid"/>
                                      </p:to>
                                    </p:set>
                                    <p:set>
                                      <p:cBhvr>
                                        <p:cTn id="125" dur="500" fill="hold"/>
                                        <p:tgtEl>
                                          <p:spTgt spid="54"/>
                                        </p:tgtEl>
                                        <p:attrNameLst>
                                          <p:attrName>fill.on</p:attrName>
                                        </p:attrNameLst>
                                      </p:cBhvr>
                                      <p:to>
                                        <p:strVal val="true"/>
                                      </p:to>
                                    </p:set>
                                  </p:childTnLst>
                                </p:cTn>
                              </p:par>
                              <p:par>
                                <p:cTn id="126" presetID="1" presetClass="emph" presetSubtype="2" fill="hold" nodeType="withEffect">
                                  <p:stCondLst>
                                    <p:cond delay="0"/>
                                  </p:stCondLst>
                                  <p:childTnLst>
                                    <p:animClr clrSpc="rgb" dir="cw">
                                      <p:cBhvr>
                                        <p:cTn id="127" dur="500" fill="hold"/>
                                        <p:tgtEl>
                                          <p:spTgt spid="55"/>
                                        </p:tgtEl>
                                        <p:attrNameLst>
                                          <p:attrName>fillcolor</p:attrName>
                                        </p:attrNameLst>
                                      </p:cBhvr>
                                      <p:to>
                                        <a:srgbClr val="00B150"/>
                                      </p:to>
                                    </p:animClr>
                                    <p:set>
                                      <p:cBhvr>
                                        <p:cTn id="128" dur="500" fill="hold"/>
                                        <p:tgtEl>
                                          <p:spTgt spid="55"/>
                                        </p:tgtEl>
                                        <p:attrNameLst>
                                          <p:attrName>fill.type</p:attrName>
                                        </p:attrNameLst>
                                      </p:cBhvr>
                                      <p:to>
                                        <p:strVal val="solid"/>
                                      </p:to>
                                    </p:set>
                                    <p:set>
                                      <p:cBhvr>
                                        <p:cTn id="129" dur="500" fill="hold"/>
                                        <p:tgtEl>
                                          <p:spTgt spid="55"/>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500" fill="hold"/>
                                        <p:tgtEl>
                                          <p:spTgt spid="56"/>
                                        </p:tgtEl>
                                        <p:attrNameLst>
                                          <p:attrName>fillcolor</p:attrName>
                                        </p:attrNameLst>
                                      </p:cBhvr>
                                      <p:to>
                                        <a:srgbClr val="00B150"/>
                                      </p:to>
                                    </p:animClr>
                                    <p:set>
                                      <p:cBhvr>
                                        <p:cTn id="132" dur="500" fill="hold"/>
                                        <p:tgtEl>
                                          <p:spTgt spid="56"/>
                                        </p:tgtEl>
                                        <p:attrNameLst>
                                          <p:attrName>fill.type</p:attrName>
                                        </p:attrNameLst>
                                      </p:cBhvr>
                                      <p:to>
                                        <p:strVal val="solid"/>
                                      </p:to>
                                    </p:set>
                                    <p:set>
                                      <p:cBhvr>
                                        <p:cTn id="133" dur="500" fill="hold"/>
                                        <p:tgtEl>
                                          <p:spTgt spid="56"/>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500" fill="hold"/>
                                        <p:tgtEl>
                                          <p:spTgt spid="57"/>
                                        </p:tgtEl>
                                        <p:attrNameLst>
                                          <p:attrName>fillcolor</p:attrName>
                                        </p:attrNameLst>
                                      </p:cBhvr>
                                      <p:to>
                                        <a:srgbClr val="00B150"/>
                                      </p:to>
                                    </p:animClr>
                                    <p:set>
                                      <p:cBhvr>
                                        <p:cTn id="136" dur="500" fill="hold"/>
                                        <p:tgtEl>
                                          <p:spTgt spid="57"/>
                                        </p:tgtEl>
                                        <p:attrNameLst>
                                          <p:attrName>fill.type</p:attrName>
                                        </p:attrNameLst>
                                      </p:cBhvr>
                                      <p:to>
                                        <p:strVal val="solid"/>
                                      </p:to>
                                    </p:set>
                                    <p:set>
                                      <p:cBhvr>
                                        <p:cTn id="137" dur="500" fill="hold"/>
                                        <p:tgtEl>
                                          <p:spTgt spid="57"/>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58"/>
                                        </p:tgtEl>
                                        <p:attrNameLst>
                                          <p:attrName>fillcolor</p:attrName>
                                        </p:attrNameLst>
                                      </p:cBhvr>
                                      <p:to>
                                        <a:srgbClr val="00B150"/>
                                      </p:to>
                                    </p:animClr>
                                    <p:set>
                                      <p:cBhvr>
                                        <p:cTn id="140" dur="500" fill="hold"/>
                                        <p:tgtEl>
                                          <p:spTgt spid="58"/>
                                        </p:tgtEl>
                                        <p:attrNameLst>
                                          <p:attrName>fill.type</p:attrName>
                                        </p:attrNameLst>
                                      </p:cBhvr>
                                      <p:to>
                                        <p:strVal val="solid"/>
                                      </p:to>
                                    </p:set>
                                    <p:set>
                                      <p:cBhvr>
                                        <p:cTn id="141" dur="500" fill="hold"/>
                                        <p:tgtEl>
                                          <p:spTgt spid="58"/>
                                        </p:tgtEl>
                                        <p:attrNameLst>
                                          <p:attrName>fill.on</p:attrName>
                                        </p:attrNameLst>
                                      </p:cBhvr>
                                      <p:to>
                                        <p:strVal val="true"/>
                                      </p:to>
                                    </p:set>
                                  </p:childTnLst>
                                </p:cTn>
                              </p:par>
                              <p:par>
                                <p:cTn id="142" presetID="1" presetClass="emph" presetSubtype="2" fill="hold" nodeType="withEffect">
                                  <p:stCondLst>
                                    <p:cond delay="0"/>
                                  </p:stCondLst>
                                  <p:childTnLst>
                                    <p:animClr clrSpc="rgb" dir="cw">
                                      <p:cBhvr>
                                        <p:cTn id="143" dur="500" fill="hold"/>
                                        <p:tgtEl>
                                          <p:spTgt spid="59"/>
                                        </p:tgtEl>
                                        <p:attrNameLst>
                                          <p:attrName>fillcolor</p:attrName>
                                        </p:attrNameLst>
                                      </p:cBhvr>
                                      <p:to>
                                        <a:srgbClr val="00B150"/>
                                      </p:to>
                                    </p:animClr>
                                    <p:set>
                                      <p:cBhvr>
                                        <p:cTn id="144" dur="500" fill="hold"/>
                                        <p:tgtEl>
                                          <p:spTgt spid="59"/>
                                        </p:tgtEl>
                                        <p:attrNameLst>
                                          <p:attrName>fill.type</p:attrName>
                                        </p:attrNameLst>
                                      </p:cBhvr>
                                      <p:to>
                                        <p:strVal val="solid"/>
                                      </p:to>
                                    </p:set>
                                    <p:set>
                                      <p:cBhvr>
                                        <p:cTn id="145" dur="500" fill="hold"/>
                                        <p:tgtEl>
                                          <p:spTgt spid="59"/>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63"/>
                                        </p:tgtEl>
                                        <p:attrNameLst>
                                          <p:attrName>fillcolor</p:attrName>
                                        </p:attrNameLst>
                                      </p:cBhvr>
                                      <p:to>
                                        <a:srgbClr val="00B150"/>
                                      </p:to>
                                    </p:animClr>
                                    <p:set>
                                      <p:cBhvr>
                                        <p:cTn id="148" dur="500" fill="hold"/>
                                        <p:tgtEl>
                                          <p:spTgt spid="63"/>
                                        </p:tgtEl>
                                        <p:attrNameLst>
                                          <p:attrName>fill.type</p:attrName>
                                        </p:attrNameLst>
                                      </p:cBhvr>
                                      <p:to>
                                        <p:strVal val="solid"/>
                                      </p:to>
                                    </p:set>
                                    <p:set>
                                      <p:cBhvr>
                                        <p:cTn id="149" dur="500" fill="hold"/>
                                        <p:tgtEl>
                                          <p:spTgt spid="63"/>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65"/>
                                        </p:tgtEl>
                                        <p:attrNameLst>
                                          <p:attrName>fillcolor</p:attrName>
                                        </p:attrNameLst>
                                      </p:cBhvr>
                                      <p:to>
                                        <a:srgbClr val="00B150"/>
                                      </p:to>
                                    </p:animClr>
                                    <p:set>
                                      <p:cBhvr>
                                        <p:cTn id="152" dur="500" fill="hold"/>
                                        <p:tgtEl>
                                          <p:spTgt spid="65"/>
                                        </p:tgtEl>
                                        <p:attrNameLst>
                                          <p:attrName>fill.type</p:attrName>
                                        </p:attrNameLst>
                                      </p:cBhvr>
                                      <p:to>
                                        <p:strVal val="solid"/>
                                      </p:to>
                                    </p:set>
                                    <p:set>
                                      <p:cBhvr>
                                        <p:cTn id="153" dur="500" fill="hold"/>
                                        <p:tgtEl>
                                          <p:spTgt spid="65"/>
                                        </p:tgtEl>
                                        <p:attrNameLst>
                                          <p:attrName>fill.on</p:attrName>
                                        </p:attrNameLst>
                                      </p:cBhvr>
                                      <p:to>
                                        <p:strVal val="true"/>
                                      </p:to>
                                    </p:set>
                                  </p:childTnLst>
                                </p:cTn>
                              </p:par>
                              <p:par>
                                <p:cTn id="154" presetID="1" presetClass="emph" presetSubtype="2" fill="hold" nodeType="withEffect">
                                  <p:stCondLst>
                                    <p:cond delay="0"/>
                                  </p:stCondLst>
                                  <p:childTnLst>
                                    <p:animClr clrSpc="rgb" dir="cw">
                                      <p:cBhvr>
                                        <p:cTn id="155" dur="500" fill="hold"/>
                                        <p:tgtEl>
                                          <p:spTgt spid="66"/>
                                        </p:tgtEl>
                                        <p:attrNameLst>
                                          <p:attrName>fillcolor</p:attrName>
                                        </p:attrNameLst>
                                      </p:cBhvr>
                                      <p:to>
                                        <a:srgbClr val="00B150"/>
                                      </p:to>
                                    </p:animClr>
                                    <p:set>
                                      <p:cBhvr>
                                        <p:cTn id="156" dur="500" fill="hold"/>
                                        <p:tgtEl>
                                          <p:spTgt spid="66"/>
                                        </p:tgtEl>
                                        <p:attrNameLst>
                                          <p:attrName>fill.type</p:attrName>
                                        </p:attrNameLst>
                                      </p:cBhvr>
                                      <p:to>
                                        <p:strVal val="solid"/>
                                      </p:to>
                                    </p:set>
                                    <p:set>
                                      <p:cBhvr>
                                        <p:cTn id="157" dur="500" fill="hold"/>
                                        <p:tgtEl>
                                          <p:spTgt spid="66"/>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67"/>
                                        </p:tgtEl>
                                        <p:attrNameLst>
                                          <p:attrName>fillcolor</p:attrName>
                                        </p:attrNameLst>
                                      </p:cBhvr>
                                      <p:to>
                                        <a:srgbClr val="00B150"/>
                                      </p:to>
                                    </p:animClr>
                                    <p:set>
                                      <p:cBhvr>
                                        <p:cTn id="160" dur="500" fill="hold"/>
                                        <p:tgtEl>
                                          <p:spTgt spid="67"/>
                                        </p:tgtEl>
                                        <p:attrNameLst>
                                          <p:attrName>fill.type</p:attrName>
                                        </p:attrNameLst>
                                      </p:cBhvr>
                                      <p:to>
                                        <p:strVal val="solid"/>
                                      </p:to>
                                    </p:set>
                                    <p:set>
                                      <p:cBhvr>
                                        <p:cTn id="161" dur="500" fill="hold"/>
                                        <p:tgtEl>
                                          <p:spTgt spid="67"/>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68"/>
                                        </p:tgtEl>
                                        <p:attrNameLst>
                                          <p:attrName>fillcolor</p:attrName>
                                        </p:attrNameLst>
                                      </p:cBhvr>
                                      <p:to>
                                        <a:srgbClr val="00B150"/>
                                      </p:to>
                                    </p:animClr>
                                    <p:set>
                                      <p:cBhvr>
                                        <p:cTn id="164" dur="500" fill="hold"/>
                                        <p:tgtEl>
                                          <p:spTgt spid="68"/>
                                        </p:tgtEl>
                                        <p:attrNameLst>
                                          <p:attrName>fill.type</p:attrName>
                                        </p:attrNameLst>
                                      </p:cBhvr>
                                      <p:to>
                                        <p:strVal val="solid"/>
                                      </p:to>
                                    </p:set>
                                    <p:set>
                                      <p:cBhvr>
                                        <p:cTn id="165"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p:bldP spid="5" grpId="0" uiExpand="1" build="p"/>
      <p:bldP spid="30" grpId="0" animBg="1"/>
      <p:bldP spid="31" grpId="0" animBg="1"/>
      <p:bldP spid="40" grpId="0" animBg="1"/>
      <p:bldP spid="41" grpId="0" animBg="1"/>
      <p:bldP spid="42" grpId="0" animBg="1"/>
      <p:bldP spid="43" grpId="0" animBg="1"/>
      <p:bldP spid="46"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4" grpId="0"/>
      <p:bldP spid="65" grpId="0" animBg="1"/>
      <p:bldP spid="66" grpId="0" animBg="1"/>
      <p:bldP spid="67" grpId="0" animBg="1"/>
      <p:bldP spid="68" grpId="0" animBg="1"/>
      <p:bldP spid="69" grpId="0" animBg="1"/>
      <p:bldP spid="83" grpId="0" animBg="1"/>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5438B-D957-344B-BD0E-260C50B41ECB}"/>
              </a:ext>
            </a:extLst>
          </p:cNvPr>
          <p:cNvSpPr>
            <a:spLocks noGrp="1"/>
          </p:cNvSpPr>
          <p:nvPr>
            <p:ph type="sldNum" sz="quarter" idx="12"/>
          </p:nvPr>
        </p:nvSpPr>
        <p:spPr/>
        <p:txBody>
          <a:bodyPr/>
          <a:lstStyle/>
          <a:p>
            <a:fld id="{85F8B262-510B-45FB-9F68-19347AFD565E}" type="slidenum">
              <a:rPr lang="zh-CN" altLang="en-US" smtClean="0"/>
              <a:pPr/>
              <a:t>24</a:t>
            </a:fld>
            <a:endParaRPr lang="zh-CN" altLang="en-US" dirty="0"/>
          </a:p>
        </p:txBody>
      </p:sp>
      <p:sp>
        <p:nvSpPr>
          <p:cNvPr id="3" name="Footer Placeholder 2">
            <a:extLst>
              <a:ext uri="{FF2B5EF4-FFF2-40B4-BE49-F238E27FC236}">
                <a16:creationId xmlns:a16="http://schemas.microsoft.com/office/drawing/2014/main" id="{7A0A0D7E-6393-6140-B131-9BB8B14B1CBD}"/>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3A1E7C2-2DF3-424B-B11C-3C083BC9A99C}"/>
              </a:ext>
            </a:extLst>
          </p:cNvPr>
          <p:cNvSpPr>
            <a:spLocks noGrp="1"/>
          </p:cNvSpPr>
          <p:nvPr>
            <p:ph type="title"/>
          </p:nvPr>
        </p:nvSpPr>
        <p:spPr/>
        <p:txBody>
          <a:bodyPr/>
          <a:lstStyle/>
          <a:p>
            <a:r>
              <a:rPr lang="ja-JP" altLang="en-US"/>
              <a:t>预训练模型获得更好的表示</a:t>
            </a:r>
            <a:endParaRPr lang="en-CN" dirty="0"/>
          </a:p>
        </p:txBody>
      </p:sp>
      <p:grpSp>
        <p:nvGrpSpPr>
          <p:cNvPr id="10" name="Group 9">
            <a:extLst>
              <a:ext uri="{FF2B5EF4-FFF2-40B4-BE49-F238E27FC236}">
                <a16:creationId xmlns:a16="http://schemas.microsoft.com/office/drawing/2014/main" id="{35F73628-58C8-9747-BB89-D660703A9556}"/>
              </a:ext>
            </a:extLst>
          </p:cNvPr>
          <p:cNvGrpSpPr/>
          <p:nvPr/>
        </p:nvGrpSpPr>
        <p:grpSpPr>
          <a:xfrm>
            <a:off x="2868000" y="908265"/>
            <a:ext cx="6096000" cy="1687554"/>
            <a:chOff x="540517" y="1596389"/>
            <a:chExt cx="8268328" cy="1833795"/>
          </a:xfrm>
        </p:grpSpPr>
        <p:cxnSp>
          <p:nvCxnSpPr>
            <p:cNvPr id="12" name="直接连接符 68">
              <a:extLst>
                <a:ext uri="{FF2B5EF4-FFF2-40B4-BE49-F238E27FC236}">
                  <a16:creationId xmlns:a16="http://schemas.microsoft.com/office/drawing/2014/main" id="{344F7956-370B-814D-9C70-1AD324055862}"/>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67">
              <a:extLst>
                <a:ext uri="{FF2B5EF4-FFF2-40B4-BE49-F238E27FC236}">
                  <a16:creationId xmlns:a16="http://schemas.microsoft.com/office/drawing/2014/main" id="{9D15FFFE-3B27-3D44-A12B-7A5AEE481816}"/>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66">
              <a:extLst>
                <a:ext uri="{FF2B5EF4-FFF2-40B4-BE49-F238E27FC236}">
                  <a16:creationId xmlns:a16="http://schemas.microsoft.com/office/drawing/2014/main" id="{C5988E4D-8FF0-EE48-B14C-62BB19B05C99}"/>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63">
              <a:extLst>
                <a:ext uri="{FF2B5EF4-FFF2-40B4-BE49-F238E27FC236}">
                  <a16:creationId xmlns:a16="http://schemas.microsoft.com/office/drawing/2014/main" id="{A77951B1-9EE7-FF41-903B-902FA92E1B99}"/>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6" name="ïşḻïďê-Pentagon 5">
              <a:extLst>
                <a:ext uri="{FF2B5EF4-FFF2-40B4-BE49-F238E27FC236}">
                  <a16:creationId xmlns:a16="http://schemas.microsoft.com/office/drawing/2014/main" id="{2BAEB076-928B-CB4D-A75D-7B4A1DEE0F35}"/>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17" name="文本框 71">
              <a:extLst>
                <a:ext uri="{FF2B5EF4-FFF2-40B4-BE49-F238E27FC236}">
                  <a16:creationId xmlns:a16="http://schemas.microsoft.com/office/drawing/2014/main" id="{7DEB143F-4F57-2644-B97E-557F79410F53}"/>
                </a:ext>
              </a:extLst>
            </p:cNvPr>
            <p:cNvSpPr txBox="1"/>
            <p:nvPr/>
          </p:nvSpPr>
          <p:spPr>
            <a:xfrm>
              <a:off x="1232140" y="1596389"/>
              <a:ext cx="2081071"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小规模专家知识 </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18" name="文本框 72">
              <a:extLst>
                <a:ext uri="{FF2B5EF4-FFF2-40B4-BE49-F238E27FC236}">
                  <a16:creationId xmlns:a16="http://schemas.microsoft.com/office/drawing/2014/main" id="{3C468EE9-A329-3A48-BD16-FCAC4E706161}"/>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dirty="0">
                  <a:latin typeface="微软雅黑" panose="020B0503020204020204" pitchFamily="34" charset="-122"/>
                  <a:ea typeface="微软雅黑" panose="020B0503020204020204" pitchFamily="34" charset="-122"/>
                  <a:cs typeface="+mn-cs"/>
                </a:rPr>
                <a:t>语料库统计模型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19" name="文本框 73">
              <a:extLst>
                <a:ext uri="{FF2B5EF4-FFF2-40B4-BE49-F238E27FC236}">
                  <a16:creationId xmlns:a16="http://schemas.microsoft.com/office/drawing/2014/main" id="{E82DF963-58AB-E24C-A6F1-3AFF663197F6}"/>
                </a:ext>
              </a:extLst>
            </p:cNvPr>
            <p:cNvSpPr txBox="1"/>
            <p:nvPr/>
          </p:nvSpPr>
          <p:spPr>
            <a:xfrm>
              <a:off x="6020052" y="1596389"/>
              <a:ext cx="1965969" cy="468227"/>
            </a:xfrm>
            <a:prstGeom prst="rect">
              <a:avLst/>
            </a:prstGeom>
            <a:noFill/>
          </p:spPr>
          <p:txBody>
            <a:bodyPr wrap="square">
              <a:spAutoFit/>
            </a:bodyPr>
            <a:lstStyle/>
            <a:p>
              <a:pPr lvl="0" algn="ctr"/>
              <a:r>
                <a:rPr lang="en-US" altLang="zh-CN" sz="1100" dirty="0" err="1">
                  <a:latin typeface="微软雅黑" panose="020B0503020204020204" pitchFamily="34" charset="-122"/>
                  <a:ea typeface="微软雅黑" panose="020B0503020204020204" pitchFamily="34" charset="-122"/>
                  <a:cs typeface="+mn-cs"/>
                </a:rPr>
                <a:t>深度学习</a:t>
              </a:r>
              <a:r>
                <a:rPr lang="zh-CN" altLang="en-US" sz="1100" dirty="0">
                  <a:latin typeface="微软雅黑" panose="020B0503020204020204" pitchFamily="34" charset="-122"/>
                  <a:ea typeface="微软雅黑" panose="020B0503020204020204" pitchFamily="34" charset="-122"/>
                  <a:cs typeface="+mn-cs"/>
                </a:rPr>
                <a:t>模型 </a:t>
              </a:r>
              <a:endParaRPr lang="en-US" altLang="zh-CN" sz="1100" dirty="0">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20" name="文本框 74">
              <a:extLst>
                <a:ext uri="{FF2B5EF4-FFF2-40B4-BE49-F238E27FC236}">
                  <a16:creationId xmlns:a16="http://schemas.microsoft.com/office/drawing/2014/main" id="{A5C46B4F-5581-8145-8CE1-8A24A819A82C}"/>
                </a:ext>
              </a:extLst>
            </p:cNvPr>
            <p:cNvSpPr txBox="1"/>
            <p:nvPr/>
          </p:nvSpPr>
          <p:spPr>
            <a:xfrm>
              <a:off x="6650166" y="2957323"/>
              <a:ext cx="2158679" cy="468227"/>
            </a:xfrm>
            <a:prstGeom prst="rect">
              <a:avLst/>
            </a:prstGeom>
            <a:noFill/>
          </p:spPr>
          <p:txBody>
            <a:bodyPr wrap="square">
              <a:spAutoFit/>
            </a:bodyPr>
            <a:lstStyle/>
            <a:p>
              <a:pPr lvl="0" algn="ctr"/>
              <a:r>
                <a:rPr lang="zh-CN" altLang="en-US" sz="1100" b="1" dirty="0">
                  <a:solidFill>
                    <a:srgbClr val="C00000"/>
                  </a:solidFill>
                  <a:latin typeface="微软雅黑" panose="020B0503020204020204" pitchFamily="34" charset="-122"/>
                  <a:ea typeface="微软雅黑" panose="020B0503020204020204" pitchFamily="34" charset="-122"/>
                  <a:cs typeface="+mn-cs"/>
                </a:rPr>
                <a:t>大规模预训练模型</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21" name="等腰三角形 40">
              <a:extLst>
                <a:ext uri="{FF2B5EF4-FFF2-40B4-BE49-F238E27FC236}">
                  <a16:creationId xmlns:a16="http://schemas.microsoft.com/office/drawing/2014/main" id="{082792B3-0409-3942-BC79-C1C6B5C94365}"/>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2" name="ïşḻïďê-Pentagon 5">
              <a:extLst>
                <a:ext uri="{FF2B5EF4-FFF2-40B4-BE49-F238E27FC236}">
                  <a16:creationId xmlns:a16="http://schemas.microsoft.com/office/drawing/2014/main" id="{F004C560-11E3-F849-8CC7-F9C6D3E09E33}"/>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23" name="等腰三角形 41">
              <a:extLst>
                <a:ext uri="{FF2B5EF4-FFF2-40B4-BE49-F238E27FC236}">
                  <a16:creationId xmlns:a16="http://schemas.microsoft.com/office/drawing/2014/main" id="{4438CA81-FA1F-8D45-BCDA-65254381F24C}"/>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24" name="组合 17">
              <a:extLst>
                <a:ext uri="{FF2B5EF4-FFF2-40B4-BE49-F238E27FC236}">
                  <a16:creationId xmlns:a16="http://schemas.microsoft.com/office/drawing/2014/main" id="{EE6191EB-6450-0645-8E7F-291578727D9F}"/>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30" name="ïşḻïďê-Pentagon 5">
                <a:extLst>
                  <a:ext uri="{FF2B5EF4-FFF2-40B4-BE49-F238E27FC236}">
                    <a16:creationId xmlns:a16="http://schemas.microsoft.com/office/drawing/2014/main" id="{650D81ED-60AD-3E45-84BB-783E7918CEFB}"/>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31" name="等腰三角形 9">
                <a:extLst>
                  <a:ext uri="{FF2B5EF4-FFF2-40B4-BE49-F238E27FC236}">
                    <a16:creationId xmlns:a16="http://schemas.microsoft.com/office/drawing/2014/main" id="{450A77BE-AB4C-B84F-8647-DA1C8AF7C8FC}"/>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25" name="任意多边形: 形状 76">
              <a:extLst>
                <a:ext uri="{FF2B5EF4-FFF2-40B4-BE49-F238E27FC236}">
                  <a16:creationId xmlns:a16="http://schemas.microsoft.com/office/drawing/2014/main" id="{A3266347-25E1-6C42-8D16-6C9DE8B6F004}"/>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26" name="椭圆 45">
              <a:extLst>
                <a:ext uri="{FF2B5EF4-FFF2-40B4-BE49-F238E27FC236}">
                  <a16:creationId xmlns:a16="http://schemas.microsoft.com/office/drawing/2014/main" id="{34BD566A-CBC3-7949-9535-52CA9A53087A}"/>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椭圆 46">
              <a:extLst>
                <a:ext uri="{FF2B5EF4-FFF2-40B4-BE49-F238E27FC236}">
                  <a16:creationId xmlns:a16="http://schemas.microsoft.com/office/drawing/2014/main" id="{92D8DF04-3321-4440-87E5-18B611E63802}"/>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椭圆 47">
              <a:extLst>
                <a:ext uri="{FF2B5EF4-FFF2-40B4-BE49-F238E27FC236}">
                  <a16:creationId xmlns:a16="http://schemas.microsoft.com/office/drawing/2014/main" id="{5437DF1C-0471-DD47-BEA1-FBA8AEF6B11D}"/>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椭圆 48">
              <a:extLst>
                <a:ext uri="{FF2B5EF4-FFF2-40B4-BE49-F238E27FC236}">
                  <a16:creationId xmlns:a16="http://schemas.microsoft.com/office/drawing/2014/main" id="{BA363B18-FE40-144A-95A4-7A5D5593FA87}"/>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cxnSp>
        <p:nvCxnSpPr>
          <p:cNvPr id="36" name="Straight Arrow Connector 35">
            <a:extLst>
              <a:ext uri="{FF2B5EF4-FFF2-40B4-BE49-F238E27FC236}">
                <a16:creationId xmlns:a16="http://schemas.microsoft.com/office/drawing/2014/main" id="{F1379BBC-5A4D-9D46-B7F2-68905C333578}"/>
              </a:ext>
            </a:extLst>
          </p:cNvPr>
          <p:cNvCxnSpPr>
            <a:cxnSpLocks/>
            <a:stCxn id="39" idx="3"/>
            <a:endCxn id="42" idx="2"/>
          </p:cNvCxnSpPr>
          <p:nvPr/>
        </p:nvCxnSpPr>
        <p:spPr>
          <a:xfrm>
            <a:off x="3792770" y="3235017"/>
            <a:ext cx="1832315" cy="8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7C6B8C-730D-6F4C-B608-516C02F58078}"/>
              </a:ext>
            </a:extLst>
          </p:cNvPr>
          <p:cNvCxnSpPr>
            <a:cxnSpLocks/>
            <a:stCxn id="42" idx="4"/>
            <a:endCxn id="50" idx="1"/>
          </p:cNvCxnSpPr>
          <p:nvPr/>
        </p:nvCxnSpPr>
        <p:spPr>
          <a:xfrm>
            <a:off x="6361685" y="3243472"/>
            <a:ext cx="1517650" cy="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2ABE164-D2DF-FB4E-BB09-43F4499048EE}"/>
              </a:ext>
            </a:extLst>
          </p:cNvPr>
          <p:cNvGrpSpPr/>
          <p:nvPr/>
        </p:nvGrpSpPr>
        <p:grpSpPr>
          <a:xfrm>
            <a:off x="2857442" y="2752417"/>
            <a:ext cx="954107" cy="1315813"/>
            <a:chOff x="2059757" y="1240379"/>
            <a:chExt cx="954107" cy="1315813"/>
          </a:xfrm>
        </p:grpSpPr>
        <p:sp>
          <p:nvSpPr>
            <p:cNvPr id="39" name="Multidocument 38">
              <a:extLst>
                <a:ext uri="{FF2B5EF4-FFF2-40B4-BE49-F238E27FC236}">
                  <a16:creationId xmlns:a16="http://schemas.microsoft.com/office/drawing/2014/main" id="{5F2A1572-BF19-D941-ADEE-F997D2B2A1A4}"/>
                </a:ext>
              </a:extLst>
            </p:cNvPr>
            <p:cNvSpPr/>
            <p:nvPr/>
          </p:nvSpPr>
          <p:spPr>
            <a:xfrm>
              <a:off x="2148419" y="1240379"/>
              <a:ext cx="846666" cy="965200"/>
            </a:xfrm>
            <a:prstGeom prst="flowChartMultidocument">
              <a:avLst/>
            </a:prstGeom>
            <a:solidFill>
              <a:srgbClr val="4472C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A47F3AFC-F987-E845-A20E-F3FD45DA2DF5}"/>
                </a:ext>
              </a:extLst>
            </p:cNvPr>
            <p:cNvSpPr txBox="1"/>
            <p:nvPr/>
          </p:nvSpPr>
          <p:spPr>
            <a:xfrm>
              <a:off x="2059757" y="2279193"/>
              <a:ext cx="954107"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未标注文本</a:t>
              </a:r>
              <a:endParaRPr lang="en-US" sz="1200" dirty="0">
                <a:latin typeface="Microsoft YaHei" panose="020B0503020204020204" pitchFamily="34" charset="-122"/>
                <a:ea typeface="Microsoft YaHei" panose="020B0503020204020204" pitchFamily="34" charset="-122"/>
              </a:endParaRPr>
            </a:p>
          </p:txBody>
        </p:sp>
      </p:grpSp>
      <p:grpSp>
        <p:nvGrpSpPr>
          <p:cNvPr id="41" name="Group 40">
            <a:extLst>
              <a:ext uri="{FF2B5EF4-FFF2-40B4-BE49-F238E27FC236}">
                <a16:creationId xmlns:a16="http://schemas.microsoft.com/office/drawing/2014/main" id="{429C8AF1-B618-BC45-8766-A0EA7052B24C}"/>
              </a:ext>
            </a:extLst>
          </p:cNvPr>
          <p:cNvGrpSpPr/>
          <p:nvPr/>
        </p:nvGrpSpPr>
        <p:grpSpPr>
          <a:xfrm>
            <a:off x="5625085" y="2832838"/>
            <a:ext cx="736600" cy="1200596"/>
            <a:chOff x="3824818" y="1312736"/>
            <a:chExt cx="736600" cy="1200596"/>
          </a:xfrm>
        </p:grpSpPr>
        <p:sp>
          <p:nvSpPr>
            <p:cNvPr id="42" name="Can 41">
              <a:extLst>
                <a:ext uri="{FF2B5EF4-FFF2-40B4-BE49-F238E27FC236}">
                  <a16:creationId xmlns:a16="http://schemas.microsoft.com/office/drawing/2014/main" id="{75D96DFC-F593-B24F-A218-A099496FE69E}"/>
                </a:ext>
              </a:extLst>
            </p:cNvPr>
            <p:cNvSpPr/>
            <p:nvPr/>
          </p:nvSpPr>
          <p:spPr>
            <a:xfrm>
              <a:off x="3824818" y="1312736"/>
              <a:ext cx="736600" cy="821267"/>
            </a:xfrm>
            <a:prstGeom prst="can">
              <a:avLst/>
            </a:prstGeom>
            <a:solidFill>
              <a:srgbClr val="4472C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 name="TextBox 42">
              <a:extLst>
                <a:ext uri="{FF2B5EF4-FFF2-40B4-BE49-F238E27FC236}">
                  <a16:creationId xmlns:a16="http://schemas.microsoft.com/office/drawing/2014/main" id="{6E704196-87A9-B74D-9F5E-D912E285FCC3}"/>
                </a:ext>
              </a:extLst>
            </p:cNvPr>
            <p:cNvSpPr txBox="1"/>
            <p:nvPr/>
          </p:nvSpPr>
          <p:spPr>
            <a:xfrm>
              <a:off x="3859369" y="2236333"/>
              <a:ext cx="646331"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语料库</a:t>
              </a:r>
              <a:endParaRPr lang="en-US" sz="1200" dirty="0">
                <a:latin typeface="Microsoft YaHei" panose="020B0503020204020204" pitchFamily="34" charset="-122"/>
                <a:ea typeface="Microsoft YaHei" panose="020B0503020204020204" pitchFamily="34" charset="-122"/>
              </a:endParaRPr>
            </a:p>
          </p:txBody>
        </p:sp>
      </p:grpSp>
      <p:sp>
        <p:nvSpPr>
          <p:cNvPr id="44" name="TextBox 43">
            <a:extLst>
              <a:ext uri="{FF2B5EF4-FFF2-40B4-BE49-F238E27FC236}">
                <a16:creationId xmlns:a16="http://schemas.microsoft.com/office/drawing/2014/main" id="{67B929D9-FAD7-334E-83D2-DC29F3A430FC}"/>
              </a:ext>
            </a:extLst>
          </p:cNvPr>
          <p:cNvSpPr txBox="1"/>
          <p:nvPr/>
        </p:nvSpPr>
        <p:spPr>
          <a:xfrm>
            <a:off x="6681180" y="3243081"/>
            <a:ext cx="800219"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模型训练</a:t>
            </a:r>
            <a:endParaRPr lang="en-US" sz="1200" dirty="0">
              <a:latin typeface="Microsoft YaHei" panose="020B0503020204020204" pitchFamily="34" charset="-122"/>
              <a:ea typeface="Microsoft YaHei" panose="020B0503020204020204" pitchFamily="34" charset="-122"/>
            </a:endParaRPr>
          </a:p>
        </p:txBody>
      </p:sp>
      <p:sp>
        <p:nvSpPr>
          <p:cNvPr id="45" name="TextBox 44">
            <a:extLst>
              <a:ext uri="{FF2B5EF4-FFF2-40B4-BE49-F238E27FC236}">
                <a16:creationId xmlns:a16="http://schemas.microsoft.com/office/drawing/2014/main" id="{D8F98FE7-A5B0-2A4F-95A2-42898334AC71}"/>
              </a:ext>
            </a:extLst>
          </p:cNvPr>
          <p:cNvSpPr txBox="1"/>
          <p:nvPr/>
        </p:nvSpPr>
        <p:spPr>
          <a:xfrm>
            <a:off x="4308818" y="3243081"/>
            <a:ext cx="800219"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数据标注</a:t>
            </a:r>
            <a:endParaRPr lang="en-US" sz="1200" dirty="0">
              <a:latin typeface="Microsoft YaHei" panose="020B0503020204020204" pitchFamily="34" charset="-122"/>
              <a:ea typeface="Microsoft YaHei" panose="020B0503020204020204" pitchFamily="34" charset="-122"/>
            </a:endParaRPr>
          </a:p>
        </p:txBody>
      </p:sp>
      <p:grpSp>
        <p:nvGrpSpPr>
          <p:cNvPr id="49" name="Group 48">
            <a:extLst>
              <a:ext uri="{FF2B5EF4-FFF2-40B4-BE49-F238E27FC236}">
                <a16:creationId xmlns:a16="http://schemas.microsoft.com/office/drawing/2014/main" id="{6C7B9330-96CB-0D4C-9A54-2D912C6C6C4E}"/>
              </a:ext>
            </a:extLst>
          </p:cNvPr>
          <p:cNvGrpSpPr/>
          <p:nvPr/>
        </p:nvGrpSpPr>
        <p:grpSpPr>
          <a:xfrm>
            <a:off x="7879335" y="2748979"/>
            <a:ext cx="980732" cy="1248123"/>
            <a:chOff x="7306733" y="2077389"/>
            <a:chExt cx="914400" cy="1149916"/>
          </a:xfrm>
        </p:grpSpPr>
        <p:pic>
          <p:nvPicPr>
            <p:cNvPr id="50" name="Graphic 49" descr="Trophy">
              <a:extLst>
                <a:ext uri="{FF2B5EF4-FFF2-40B4-BE49-F238E27FC236}">
                  <a16:creationId xmlns:a16="http://schemas.microsoft.com/office/drawing/2014/main" id="{E371DBA8-7771-5E40-805A-7EABC5552E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6733" y="2077389"/>
              <a:ext cx="914400" cy="914400"/>
            </a:xfrm>
            <a:prstGeom prst="rect">
              <a:avLst/>
            </a:prstGeom>
          </p:spPr>
        </p:pic>
        <p:sp>
          <p:nvSpPr>
            <p:cNvPr id="51" name="TextBox 50">
              <a:extLst>
                <a:ext uri="{FF2B5EF4-FFF2-40B4-BE49-F238E27FC236}">
                  <a16:creationId xmlns:a16="http://schemas.microsoft.com/office/drawing/2014/main" id="{A98B4075-D948-3743-A5F2-52CBE56C48E4}"/>
                </a:ext>
              </a:extLst>
            </p:cNvPr>
            <p:cNvSpPr txBox="1"/>
            <p:nvPr/>
          </p:nvSpPr>
          <p:spPr>
            <a:xfrm>
              <a:off x="7517711" y="2972101"/>
              <a:ext cx="459137" cy="255204"/>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模型</a:t>
              </a:r>
              <a:endParaRPr lang="en-US" sz="1200" dirty="0">
                <a:latin typeface="Microsoft YaHei" panose="020B0503020204020204" pitchFamily="34" charset="-122"/>
                <a:ea typeface="Microsoft YaHei" panose="020B0503020204020204" pitchFamily="34" charset="-122"/>
              </a:endParaRPr>
            </a:p>
          </p:txBody>
        </p:sp>
      </p:grpSp>
      <p:grpSp>
        <p:nvGrpSpPr>
          <p:cNvPr id="52" name="Group 51">
            <a:extLst>
              <a:ext uri="{FF2B5EF4-FFF2-40B4-BE49-F238E27FC236}">
                <a16:creationId xmlns:a16="http://schemas.microsoft.com/office/drawing/2014/main" id="{A2B8C42D-9774-ED4B-AAA7-3BD479765AE8}"/>
              </a:ext>
            </a:extLst>
          </p:cNvPr>
          <p:cNvGrpSpPr/>
          <p:nvPr/>
        </p:nvGrpSpPr>
        <p:grpSpPr>
          <a:xfrm>
            <a:off x="5505749" y="4546397"/>
            <a:ext cx="954107" cy="1191399"/>
            <a:chOff x="3637746" y="3121222"/>
            <a:chExt cx="954107" cy="1191399"/>
          </a:xfrm>
        </p:grpSpPr>
        <p:pic>
          <p:nvPicPr>
            <p:cNvPr id="53" name="Graphic 52" descr="Muscular arm">
              <a:extLst>
                <a:ext uri="{FF2B5EF4-FFF2-40B4-BE49-F238E27FC236}">
                  <a16:creationId xmlns:a16="http://schemas.microsoft.com/office/drawing/2014/main" id="{A9392C1E-8988-834F-B079-62DD3F991B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00" y="3121222"/>
              <a:ext cx="914400" cy="914400"/>
            </a:xfrm>
            <a:prstGeom prst="rect">
              <a:avLst/>
            </a:prstGeom>
          </p:spPr>
        </p:pic>
        <p:sp>
          <p:nvSpPr>
            <p:cNvPr id="54" name="TextBox 53">
              <a:extLst>
                <a:ext uri="{FF2B5EF4-FFF2-40B4-BE49-F238E27FC236}">
                  <a16:creationId xmlns:a16="http://schemas.microsoft.com/office/drawing/2014/main" id="{FD79E970-43FF-4D40-A7F2-2A151A760E6A}"/>
                </a:ext>
              </a:extLst>
            </p:cNvPr>
            <p:cNvSpPr txBox="1"/>
            <p:nvPr/>
          </p:nvSpPr>
          <p:spPr>
            <a:xfrm>
              <a:off x="3637746" y="4035622"/>
              <a:ext cx="954107" cy="276999"/>
            </a:xfrm>
            <a:prstGeom prst="rect">
              <a:avLst/>
            </a:prstGeom>
            <a:noFill/>
            <a:ln>
              <a:noFill/>
            </a:ln>
          </p:spPr>
          <p:txBody>
            <a:bodyPr wrap="none" rtlCol="0">
              <a:spAutoFit/>
            </a:bodyPr>
            <a:lstStyle/>
            <a:p>
              <a:r>
                <a:rPr lang="ja-JP" altLang="en-US" sz="1200">
                  <a:latin typeface="Microsoft YaHei" panose="020B0503020204020204" pitchFamily="34" charset="-122"/>
                  <a:ea typeface="Microsoft YaHei" panose="020B0503020204020204" pitchFamily="34" charset="-122"/>
                </a:rPr>
                <a:t>预训练模型</a:t>
              </a:r>
              <a:endParaRPr lang="en-US" sz="1200" dirty="0">
                <a:latin typeface="Microsoft YaHei" panose="020B0503020204020204" pitchFamily="34" charset="-122"/>
                <a:ea typeface="Microsoft YaHei" panose="020B0503020204020204" pitchFamily="34" charset="-122"/>
              </a:endParaRPr>
            </a:p>
          </p:txBody>
        </p:sp>
      </p:grpSp>
      <p:cxnSp>
        <p:nvCxnSpPr>
          <p:cNvPr id="55" name="Straight Arrow Connector 54">
            <a:extLst>
              <a:ext uri="{FF2B5EF4-FFF2-40B4-BE49-F238E27FC236}">
                <a16:creationId xmlns:a16="http://schemas.microsoft.com/office/drawing/2014/main" id="{A53DC000-4901-0241-BEC3-7AE55F4E3FC3}"/>
              </a:ext>
            </a:extLst>
          </p:cNvPr>
          <p:cNvCxnSpPr>
            <a:cxnSpLocks/>
            <a:endCxn id="53" idx="1"/>
          </p:cNvCxnSpPr>
          <p:nvPr/>
        </p:nvCxnSpPr>
        <p:spPr>
          <a:xfrm>
            <a:off x="3825108" y="3412468"/>
            <a:ext cx="1700495" cy="159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195EFD-2CD9-7B4D-92D1-FE03F4F6948E}"/>
              </a:ext>
            </a:extLst>
          </p:cNvPr>
          <p:cNvCxnSpPr>
            <a:cxnSpLocks/>
            <a:stCxn id="53" idx="3"/>
          </p:cNvCxnSpPr>
          <p:nvPr/>
        </p:nvCxnSpPr>
        <p:spPr>
          <a:xfrm flipV="1">
            <a:off x="6440003" y="3412468"/>
            <a:ext cx="1439332" cy="159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601B56C-17C7-224F-93B9-F9B9E56A25F6}"/>
              </a:ext>
            </a:extLst>
          </p:cNvPr>
          <p:cNvSpPr txBox="1"/>
          <p:nvPr/>
        </p:nvSpPr>
        <p:spPr>
          <a:xfrm>
            <a:off x="5953912" y="4075227"/>
            <a:ext cx="925253" cy="461665"/>
          </a:xfrm>
          <a:prstGeom prst="rect">
            <a:avLst/>
          </a:prstGeom>
          <a:noFill/>
        </p:spPr>
        <p:txBody>
          <a:bodyPr wrap="none" rtlCol="0">
            <a:spAutoFit/>
          </a:bodyPr>
          <a:lstStyle/>
          <a:p>
            <a:pPr algn="ctr"/>
            <a:r>
              <a:rPr lang="ja-JP" altLang="en-US" sz="1200" b="1">
                <a:solidFill>
                  <a:srgbClr val="C00000"/>
                </a:solidFill>
                <a:latin typeface="Microsoft YaHei" panose="020B0503020204020204" pitchFamily="34" charset="-122"/>
                <a:ea typeface="Microsoft YaHei" panose="020B0503020204020204" pitchFamily="34" charset="-122"/>
              </a:rPr>
              <a:t>精调</a:t>
            </a:r>
            <a:endParaRPr lang="en-US" altLang="ja-JP" sz="1200" b="1" dirty="0">
              <a:solidFill>
                <a:srgbClr val="C00000"/>
              </a:solidFill>
              <a:latin typeface="Microsoft YaHei" panose="020B0503020204020204" pitchFamily="34" charset="-122"/>
              <a:ea typeface="Microsoft YaHei" panose="020B0503020204020204" pitchFamily="34" charset="-122"/>
            </a:endParaRPr>
          </a:p>
          <a:p>
            <a:pPr algn="ctr"/>
            <a:r>
              <a:rPr lang="en-US" altLang="zh-CN" sz="1200" b="1" dirty="0">
                <a:solidFill>
                  <a:srgbClr val="C00000"/>
                </a:solidFill>
                <a:latin typeface="Microsoft YaHei" panose="020B0503020204020204" pitchFamily="34" charset="-122"/>
                <a:ea typeface="Microsoft YaHei" panose="020B0503020204020204" pitchFamily="34" charset="-122"/>
              </a:rPr>
              <a:t>Fine-tune</a:t>
            </a:r>
            <a:endParaRPr lang="en-US" altLang="ja-JP" sz="1200" b="1" dirty="0">
              <a:solidFill>
                <a:srgbClr val="C00000"/>
              </a:solidFill>
              <a:latin typeface="Microsoft YaHei" panose="020B0503020204020204" pitchFamily="34" charset="-122"/>
              <a:ea typeface="Microsoft YaHei" panose="020B0503020204020204" pitchFamily="34" charset="-122"/>
            </a:endParaRPr>
          </a:p>
        </p:txBody>
      </p:sp>
      <p:sp>
        <p:nvSpPr>
          <p:cNvPr id="59" name="TextBox 58">
            <a:extLst>
              <a:ext uri="{FF2B5EF4-FFF2-40B4-BE49-F238E27FC236}">
                <a16:creationId xmlns:a16="http://schemas.microsoft.com/office/drawing/2014/main" id="{20B79CA1-1A8D-E04D-AC81-E21DFBAA1EBB}"/>
              </a:ext>
            </a:extLst>
          </p:cNvPr>
          <p:cNvSpPr txBox="1"/>
          <p:nvPr/>
        </p:nvSpPr>
        <p:spPr>
          <a:xfrm>
            <a:off x="4045574" y="4177846"/>
            <a:ext cx="869983" cy="461665"/>
          </a:xfrm>
          <a:prstGeom prst="rect">
            <a:avLst/>
          </a:prstGeom>
          <a:noFill/>
        </p:spPr>
        <p:txBody>
          <a:bodyPr wrap="none" rtlCol="0">
            <a:spAutoFit/>
          </a:bodyPr>
          <a:lstStyle/>
          <a:p>
            <a:pPr algn="ctr"/>
            <a:r>
              <a:rPr lang="zh-CN" altLang="en-US" sz="1200" b="1" dirty="0">
                <a:solidFill>
                  <a:srgbClr val="C00000"/>
                </a:solidFill>
                <a:latin typeface="Microsoft YaHei" panose="020B0503020204020204" pitchFamily="34" charset="-122"/>
                <a:ea typeface="Microsoft YaHei" panose="020B0503020204020204" pitchFamily="34" charset="-122"/>
              </a:rPr>
              <a:t>预训练</a:t>
            </a:r>
            <a:endParaRPr lang="en-US" altLang="zh-CN" sz="1200" b="1" dirty="0">
              <a:solidFill>
                <a:srgbClr val="C00000"/>
              </a:solidFill>
              <a:latin typeface="Microsoft YaHei" panose="020B0503020204020204" pitchFamily="34" charset="-122"/>
              <a:ea typeface="Microsoft YaHei" panose="020B0503020204020204" pitchFamily="34" charset="-122"/>
            </a:endParaRPr>
          </a:p>
          <a:p>
            <a:pPr algn="ctr"/>
            <a:r>
              <a:rPr lang="en-US" altLang="zh-CN" sz="1200" b="1" dirty="0">
                <a:solidFill>
                  <a:srgbClr val="C00000"/>
                </a:solidFill>
                <a:latin typeface="Microsoft YaHei" panose="020B0503020204020204" pitchFamily="34" charset="-122"/>
                <a:ea typeface="Microsoft YaHei" panose="020B0503020204020204" pitchFamily="34" charset="-122"/>
              </a:rPr>
              <a:t>Pre-train</a:t>
            </a:r>
          </a:p>
        </p:txBody>
      </p:sp>
      <p:cxnSp>
        <p:nvCxnSpPr>
          <p:cNvPr id="61" name="Straight Arrow Connector 60">
            <a:extLst>
              <a:ext uri="{FF2B5EF4-FFF2-40B4-BE49-F238E27FC236}">
                <a16:creationId xmlns:a16="http://schemas.microsoft.com/office/drawing/2014/main" id="{210E3F4A-2492-7145-9C93-3565E0C22CCF}"/>
              </a:ext>
            </a:extLst>
          </p:cNvPr>
          <p:cNvCxnSpPr>
            <a:cxnSpLocks/>
            <a:stCxn id="43" idx="2"/>
            <a:endCxn id="53" idx="0"/>
          </p:cNvCxnSpPr>
          <p:nvPr/>
        </p:nvCxnSpPr>
        <p:spPr>
          <a:xfrm>
            <a:off x="5982802" y="4033434"/>
            <a:ext cx="1" cy="51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108A88E5-EFCA-674D-9159-852E2D26BD9D}"/>
              </a:ext>
            </a:extLst>
          </p:cNvPr>
          <p:cNvSpPr txBox="1">
            <a:spLocks/>
          </p:cNvSpPr>
          <p:nvPr/>
        </p:nvSpPr>
        <p:spPr>
          <a:xfrm>
            <a:off x="1780313" y="5493672"/>
            <a:ext cx="8631373" cy="852607"/>
          </a:xfrm>
          <a:prstGeom prst="round2DiagRect">
            <a:avLst/>
          </a:prstGeom>
        </p:spPr>
        <p:style>
          <a:lnRef idx="0">
            <a:schemeClr val="accent4"/>
          </a:lnRef>
          <a:fillRef idx="3">
            <a:schemeClr val="accent4"/>
          </a:fillRef>
          <a:effectRef idx="3">
            <a:schemeClr val="accent4"/>
          </a:effectRef>
          <a:fontRef idx="minor">
            <a:schemeClr val="lt1"/>
          </a:fontRef>
        </p:style>
        <p:txBody>
          <a:bodyPr anchor="ct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lnSpc>
                <a:spcPct val="125000"/>
              </a:lnSpc>
              <a:spcBef>
                <a:spcPts val="600"/>
              </a:spcBef>
              <a:buNone/>
            </a:pPr>
            <a:r>
              <a:rPr lang="zh-CN" altLang="en-US" sz="3200" b="1" dirty="0">
                <a:solidFill>
                  <a:schemeClr val="bg1"/>
                </a:solidFill>
                <a:latin typeface="Microsoft YaHei" panose="020B0503020204020204" pitchFamily="34" charset="-122"/>
                <a:ea typeface="Microsoft YaHei" panose="020B0503020204020204" pitchFamily="34" charset="-122"/>
              </a:rPr>
              <a:t>预训练 </a:t>
            </a:r>
            <a:r>
              <a:rPr lang="en-US" altLang="zh-CN" sz="3200" b="1" dirty="0">
                <a:solidFill>
                  <a:schemeClr val="bg1"/>
                </a:solidFill>
                <a:latin typeface="Microsoft YaHei" panose="020B0503020204020204" pitchFamily="34" charset="-122"/>
                <a:ea typeface="Microsoft YaHei" panose="020B0503020204020204" pitchFamily="34" charset="-122"/>
              </a:rPr>
              <a:t>+</a:t>
            </a:r>
            <a:r>
              <a:rPr lang="zh-CN" altLang="en-US" sz="3200" b="1" dirty="0">
                <a:solidFill>
                  <a:schemeClr val="bg1"/>
                </a:solidFill>
                <a:latin typeface="Microsoft YaHei" panose="020B0503020204020204" pitchFamily="34" charset="-122"/>
                <a:ea typeface="Microsoft YaHei" panose="020B0503020204020204" pitchFamily="34" charset="-122"/>
              </a:rPr>
              <a:t> 精调 </a:t>
            </a:r>
            <a:r>
              <a:rPr lang="en-US" altLang="zh-CN" sz="3200" b="1" dirty="0">
                <a:solidFill>
                  <a:schemeClr val="bg1"/>
                </a:solidFill>
                <a:latin typeface="Microsoft YaHei" panose="020B0503020204020204" pitchFamily="34" charset="-122"/>
                <a:ea typeface="Microsoft YaHei" panose="020B0503020204020204" pitchFamily="34" charset="-122"/>
              </a:rPr>
              <a:t>=</a:t>
            </a:r>
            <a:r>
              <a:rPr lang="zh-CN" altLang="en-US" sz="3200" b="1" dirty="0">
                <a:solidFill>
                  <a:schemeClr val="bg1"/>
                </a:solidFill>
                <a:latin typeface="Microsoft YaHei" panose="020B0503020204020204" pitchFamily="34" charset="-122"/>
                <a:ea typeface="Microsoft YaHei" panose="020B0503020204020204" pitchFamily="34" charset="-122"/>
              </a:rPr>
              <a:t> 自然语言处理新范式</a:t>
            </a:r>
            <a:endParaRPr lang="en-US" altLang="zh-CN" sz="32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4698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1000" fill="hold"/>
                                        <p:tgtEl>
                                          <p:spTgt spid="38"/>
                                        </p:tgtEl>
                                      </p:cBhvr>
                                      <p:by x="125000" y="12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par>
                          <p:cTn id="41" fill="hold">
                            <p:stCondLst>
                              <p:cond delay="0"/>
                            </p:stCondLst>
                            <p:childTnLst>
                              <p:par>
                                <p:cTn id="42" presetID="6" presetClass="emph" presetSubtype="0" fill="hold" nodeType="afterEffect">
                                  <p:stCondLst>
                                    <p:cond delay="0"/>
                                  </p:stCondLst>
                                  <p:childTnLst>
                                    <p:animScale>
                                      <p:cBhvr>
                                        <p:cTn id="43" dur="1000" fill="hold"/>
                                        <p:tgtEl>
                                          <p:spTgt spid="49"/>
                                        </p:tgtEl>
                                      </p:cBhvr>
                                      <p:by x="125000" y="12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7">
                                            <p:bg/>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8" grpId="0"/>
      <p:bldP spid="59" grpId="0"/>
      <p:bldP spid="47"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6DDF4-87D1-1547-BD39-3F20007BF9B3}"/>
              </a:ext>
            </a:extLst>
          </p:cNvPr>
          <p:cNvSpPr>
            <a:spLocks noGrp="1"/>
          </p:cNvSpPr>
          <p:nvPr>
            <p:ph type="title"/>
          </p:nvPr>
        </p:nvSpPr>
        <p:spPr/>
        <p:txBody>
          <a:bodyPr/>
          <a:lstStyle/>
          <a:p>
            <a:r>
              <a:rPr lang="en-US" dirty="0" err="1"/>
              <a:t>参考书</a:t>
            </a:r>
            <a:endParaRPr lang="en-CN" dirty="0"/>
          </a:p>
        </p:txBody>
      </p:sp>
      <p:sp>
        <p:nvSpPr>
          <p:cNvPr id="4" name="Content Placeholder 3">
            <a:extLst>
              <a:ext uri="{FF2B5EF4-FFF2-40B4-BE49-F238E27FC236}">
                <a16:creationId xmlns:a16="http://schemas.microsoft.com/office/drawing/2014/main" id="{FC84F715-D700-F047-B347-BA5D19C0FC5C}"/>
              </a:ext>
            </a:extLst>
          </p:cNvPr>
          <p:cNvSpPr>
            <a:spLocks noGrp="1"/>
          </p:cNvSpPr>
          <p:nvPr>
            <p:ph sz="quarter" idx="1"/>
          </p:nvPr>
        </p:nvSpPr>
        <p:spPr/>
        <p:txBody>
          <a:bodyPr/>
          <a:lstStyle/>
          <a:p>
            <a:r>
              <a:rPr lang="en-US" altLang="zh-CN" dirty="0"/>
              <a:t>《</a:t>
            </a:r>
            <a:r>
              <a:rPr lang="zh-CN" altLang="en-US" dirty="0"/>
              <a:t>自然语言处理：基于预训练模型的方法</a:t>
            </a:r>
            <a:r>
              <a:rPr lang="en-US" altLang="zh-CN" dirty="0"/>
              <a:t>》</a:t>
            </a:r>
            <a:endParaRPr lang="zh-CN" altLang="en-US" dirty="0"/>
          </a:p>
          <a:p>
            <a:r>
              <a:rPr lang="zh-CN" altLang="en-US" dirty="0"/>
              <a:t>出版社：电子工业出版社</a:t>
            </a:r>
            <a:endParaRPr lang="en-US" altLang="zh-CN" dirty="0"/>
          </a:p>
          <a:p>
            <a:r>
              <a:rPr lang="zh-CN" altLang="en-US" dirty="0"/>
              <a:t>作者：车万翔，郭江，崔一鸣  著；刘挺  主审</a:t>
            </a:r>
          </a:p>
          <a:p>
            <a:r>
              <a:rPr lang="zh-CN" altLang="en-US" dirty="0"/>
              <a:t>书号：</a:t>
            </a:r>
            <a:r>
              <a:rPr lang="en-US" dirty="0"/>
              <a:t>ISBN 978-7-121-41512-8</a:t>
            </a:r>
          </a:p>
          <a:p>
            <a:r>
              <a:rPr lang="zh-CN" altLang="en-US" dirty="0"/>
              <a:t>出版时间：</a:t>
            </a:r>
            <a:r>
              <a:rPr lang="en-US" altLang="zh-CN" dirty="0"/>
              <a:t>2021.7</a:t>
            </a:r>
          </a:p>
          <a:p>
            <a:r>
              <a:rPr lang="zh-CN" altLang="en-US" dirty="0"/>
              <a:t>网购链接</a:t>
            </a:r>
            <a:endParaRPr lang="en-US" altLang="zh-CN" dirty="0"/>
          </a:p>
          <a:p>
            <a:pPr lvl="1"/>
            <a:r>
              <a:rPr lang="en-US" altLang="zh-CN" dirty="0">
                <a:hlinkClick r:id="rId2"/>
              </a:rPr>
              <a:t>https://item.jd.com/13344628.html</a:t>
            </a:r>
            <a:r>
              <a:rPr lang="zh-CN" altLang="en-US" dirty="0"/>
              <a:t> </a:t>
            </a:r>
            <a:endParaRPr lang="en-US" altLang="zh-CN" dirty="0"/>
          </a:p>
          <a:p>
            <a:r>
              <a:rPr lang="zh-CN" altLang="en-US" dirty="0"/>
              <a:t>书中代码</a:t>
            </a:r>
            <a:endParaRPr lang="en-US" altLang="zh-CN" dirty="0"/>
          </a:p>
          <a:p>
            <a:pPr lvl="1"/>
            <a:r>
              <a:rPr lang="en-US" dirty="0">
                <a:hlinkClick r:id="rId3"/>
              </a:rPr>
              <a:t>https://github.com/HIT-SCIR/plm-nlp-code</a:t>
            </a:r>
            <a:r>
              <a:rPr lang="zh-CN" altLang="en-US" dirty="0"/>
              <a:t> </a:t>
            </a:r>
            <a:endParaRPr lang="en-CN" dirty="0"/>
          </a:p>
        </p:txBody>
      </p:sp>
      <p:pic>
        <p:nvPicPr>
          <p:cNvPr id="5" name="图片 4" descr="2021-07-09 13:43:53.173000">
            <a:extLst>
              <a:ext uri="{FF2B5EF4-FFF2-40B4-BE49-F238E27FC236}">
                <a16:creationId xmlns:a16="http://schemas.microsoft.com/office/drawing/2014/main" id="{1E4E68C8-77BA-F343-A501-1B7A0F280E24}"/>
              </a:ext>
            </a:extLst>
          </p:cNvPr>
          <p:cNvPicPr/>
          <p:nvPr/>
        </p:nvPicPr>
        <p:blipFill>
          <a:blip r:embed="rId4"/>
          <a:stretch>
            <a:fillRect/>
          </a:stretch>
        </p:blipFill>
        <p:spPr>
          <a:xfrm>
            <a:off x="8220891" y="1068680"/>
            <a:ext cx="3300549" cy="3442360"/>
          </a:xfrm>
          <a:prstGeom prst="rect">
            <a:avLst/>
          </a:prstGeom>
        </p:spPr>
      </p:pic>
      <p:sp>
        <p:nvSpPr>
          <p:cNvPr id="2" name="Footer Placeholder 1">
            <a:extLst>
              <a:ext uri="{FF2B5EF4-FFF2-40B4-BE49-F238E27FC236}">
                <a16:creationId xmlns:a16="http://schemas.microsoft.com/office/drawing/2014/main" id="{9750F003-4F46-834B-B55D-84E20BFA83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6" name="Slide Number Placeholder 5">
            <a:extLst>
              <a:ext uri="{FF2B5EF4-FFF2-40B4-BE49-F238E27FC236}">
                <a16:creationId xmlns:a16="http://schemas.microsoft.com/office/drawing/2014/main" id="{2C239F7B-0B60-7941-9FEF-718469D63BD2}"/>
              </a:ext>
            </a:extLst>
          </p:cNvPr>
          <p:cNvSpPr>
            <a:spLocks noGrp="1"/>
          </p:cNvSpPr>
          <p:nvPr>
            <p:ph type="sldNum" sz="quarter" idx="12"/>
          </p:nvPr>
        </p:nvSpPr>
        <p:spPr/>
        <p:txBody>
          <a:bodyPr/>
          <a:lstStyle/>
          <a:p>
            <a:fld id="{85F8B262-510B-45FB-9F68-19347AFD565E}" type="slidenum">
              <a:rPr lang="zh-CN" altLang="en-US" smtClean="0"/>
              <a:pPr/>
              <a:t>25</a:t>
            </a:fld>
            <a:endParaRPr lang="zh-CN" altLang="en-US" dirty="0"/>
          </a:p>
        </p:txBody>
      </p:sp>
    </p:spTree>
    <p:extLst>
      <p:ext uri="{BB962C8B-B14F-4D97-AF65-F5344CB8AC3E}">
        <p14:creationId xmlns:p14="http://schemas.microsoft.com/office/powerpoint/2010/main" val="229750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A02764-B7A7-5945-8983-32E363501742}"/>
              </a:ext>
            </a:extLst>
          </p:cNvPr>
          <p:cNvSpPr>
            <a:spLocks noGrp="1"/>
          </p:cNvSpPr>
          <p:nvPr>
            <p:ph type="sldNum" sz="quarter" idx="12"/>
          </p:nvPr>
        </p:nvSpPr>
        <p:spPr>
          <a:xfrm>
            <a:off x="11837180" y="7342106"/>
            <a:ext cx="2295380" cy="226743"/>
          </a:xfrm>
        </p:spPr>
        <p:txBody>
          <a:bodyPr/>
          <a:lstStyle/>
          <a:p>
            <a:fld id="{85F8B262-510B-45FB-9F68-19347AFD565E}" type="slidenum">
              <a:rPr lang="zh-CN" altLang="en-US" smtClean="0"/>
              <a:pPr/>
              <a:t>3</a:t>
            </a:fld>
            <a:endParaRPr lang="zh-CN" altLang="en-US" dirty="0"/>
          </a:p>
        </p:txBody>
      </p:sp>
      <p:sp>
        <p:nvSpPr>
          <p:cNvPr id="3" name="Footer Placeholder 2">
            <a:extLst>
              <a:ext uri="{FF2B5EF4-FFF2-40B4-BE49-F238E27FC236}">
                <a16:creationId xmlns:a16="http://schemas.microsoft.com/office/drawing/2014/main" id="{A2A5AE3F-C263-E040-9384-102D3BD62A67}"/>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CF9827C3-4EBE-2743-8921-A1CF2B39C6A8}"/>
              </a:ext>
            </a:extLst>
          </p:cNvPr>
          <p:cNvSpPr>
            <a:spLocks noGrp="1"/>
          </p:cNvSpPr>
          <p:nvPr>
            <p:ph type="title"/>
          </p:nvPr>
        </p:nvSpPr>
        <p:spPr/>
        <p:txBody>
          <a:bodyPr/>
          <a:lstStyle/>
          <a:p>
            <a:r>
              <a:rPr lang="ja-JP" altLang="en-US"/>
              <a:t>自然语言处理的代表性应用</a:t>
            </a:r>
            <a:endParaRPr lang="en-CN" dirty="0"/>
          </a:p>
        </p:txBody>
      </p:sp>
      <p:grpSp>
        <p:nvGrpSpPr>
          <p:cNvPr id="18" name="组合 17">
            <a:extLst>
              <a:ext uri="{FF2B5EF4-FFF2-40B4-BE49-F238E27FC236}">
                <a16:creationId xmlns:a16="http://schemas.microsoft.com/office/drawing/2014/main" id="{729CED8C-79D1-4EE9-9735-E2B8A250E873}"/>
              </a:ext>
            </a:extLst>
          </p:cNvPr>
          <p:cNvGrpSpPr/>
          <p:nvPr/>
        </p:nvGrpSpPr>
        <p:grpSpPr>
          <a:xfrm>
            <a:off x="792167" y="1060639"/>
            <a:ext cx="2859213" cy="2531659"/>
            <a:chOff x="792167" y="1227694"/>
            <a:chExt cx="2859213" cy="2531659"/>
          </a:xfrm>
        </p:grpSpPr>
        <p:grpSp>
          <p:nvGrpSpPr>
            <p:cNvPr id="20" name="组合 19">
              <a:extLst>
                <a:ext uri="{FF2B5EF4-FFF2-40B4-BE49-F238E27FC236}">
                  <a16:creationId xmlns:a16="http://schemas.microsoft.com/office/drawing/2014/main" id="{95D4F1B4-BF4B-4927-9A1E-6873BB7210BB}"/>
                </a:ext>
              </a:extLst>
            </p:cNvPr>
            <p:cNvGrpSpPr/>
            <p:nvPr/>
          </p:nvGrpSpPr>
          <p:grpSpPr>
            <a:xfrm>
              <a:off x="792167" y="1227694"/>
              <a:ext cx="2859213" cy="2531659"/>
              <a:chOff x="1385595" y="1693393"/>
              <a:chExt cx="4873469" cy="4315160"/>
            </a:xfrm>
          </p:grpSpPr>
          <p:grpSp>
            <p:nvGrpSpPr>
              <p:cNvPr id="21" name="组合 20">
                <a:extLst>
                  <a:ext uri="{FF2B5EF4-FFF2-40B4-BE49-F238E27FC236}">
                    <a16:creationId xmlns:a16="http://schemas.microsoft.com/office/drawing/2014/main" id="{90C0A0E5-588B-422F-BB7B-C72935BADD67}"/>
                  </a:ext>
                </a:extLst>
              </p:cNvPr>
              <p:cNvGrpSpPr/>
              <p:nvPr/>
            </p:nvGrpSpPr>
            <p:grpSpPr>
              <a:xfrm>
                <a:off x="1385595" y="1693393"/>
                <a:ext cx="4873469" cy="4315160"/>
                <a:chOff x="1385595" y="1693393"/>
                <a:chExt cx="4873469" cy="4315160"/>
              </a:xfrm>
            </p:grpSpPr>
            <p:sp>
              <p:nvSpPr>
                <p:cNvPr id="23" name="Rectangle: Rounded Corners 3">
                  <a:extLst>
                    <a:ext uri="{FF2B5EF4-FFF2-40B4-BE49-F238E27FC236}">
                      <a16:creationId xmlns:a16="http://schemas.microsoft.com/office/drawing/2014/main" id="{AE09DCBE-81DF-4B91-AEE8-B7E3147F9218}"/>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4" name="Rectangle: Rounded Corners 2">
                  <a:extLst>
                    <a:ext uri="{FF2B5EF4-FFF2-40B4-BE49-F238E27FC236}">
                      <a16:creationId xmlns:a16="http://schemas.microsoft.com/office/drawing/2014/main" id="{69265FBE-D7F2-401D-8546-4F4DD98848F9}"/>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22" name="Straight Connector 5">
                <a:extLst>
                  <a:ext uri="{FF2B5EF4-FFF2-40B4-BE49-F238E27FC236}">
                    <a16:creationId xmlns:a16="http://schemas.microsoft.com/office/drawing/2014/main" id="{74F5A9DE-4B63-429B-AD30-30EB155D96AF}"/>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A421E6B5-9B75-4077-8B5C-EA7D5F787044}"/>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机器翻译</a:t>
              </a:r>
              <a:endParaRPr kumimoji="0" lang="zh-CN" altLang="en-US" sz="2100" b="1" i="0" u="none" strike="noStrike" kern="1200" cap="none" spc="0" normalizeH="0" baseline="0" noProof="0" dirty="0">
                <a:ln>
                  <a:noFill/>
                </a:ln>
                <a:solidFill>
                  <a:prstClr val="black">
                    <a:lumMod val="75000"/>
                    <a:lumOff val="25000"/>
                  </a:prstClr>
                </a:solidFill>
                <a:effectLst/>
                <a:uLnTx/>
                <a:uFillTx/>
                <a:latin typeface="字魂58号-创中黑-Regular" panose="00000500000000000000" pitchFamily="2" charset="-122"/>
                <a:ea typeface="字魂58号-创中黑-Regular" panose="00000500000000000000" pitchFamily="2" charset="-122"/>
                <a:cs typeface="+mn-cs"/>
              </a:endParaRPr>
            </a:p>
          </p:txBody>
        </p:sp>
        <p:pic>
          <p:nvPicPr>
            <p:cNvPr id="41" name="Picture 2" descr="Microsoft AI Achieves Milestone in Machine Translation | by Synced |  SyncedReview | Medium">
              <a:extLst>
                <a:ext uri="{FF2B5EF4-FFF2-40B4-BE49-F238E27FC236}">
                  <a16:creationId xmlns:a16="http://schemas.microsoft.com/office/drawing/2014/main" id="{B98E7658-8704-4279-9A31-0DCC7278D34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07491" y="1428077"/>
              <a:ext cx="2515314" cy="1787716"/>
            </a:xfrm>
            <a:prstGeom prst="rect">
              <a:avLst/>
            </a:prstGeom>
            <a:ln>
              <a:noFill/>
            </a:ln>
            <a:effectLst>
              <a:outerShdw sx="1000" sy="1000" algn="tl" rotWithShape="0">
                <a:srgbClr val="333333"/>
              </a:outerShdw>
            </a:effectLst>
            <a:extLst>
              <a:ext uri="{909E8E84-426E-40DD-AFC4-6F175D3DCCD1}">
                <a14:hiddenFill xmlns:a14="http://schemas.microsoft.com/office/drawing/2010/main">
                  <a:solidFill>
                    <a:srgbClr val="FFFFFF"/>
                  </a:solidFill>
                </a14:hiddenFill>
              </a:ext>
            </a:extLst>
          </p:spPr>
        </p:pic>
      </p:grpSp>
      <p:grpSp>
        <p:nvGrpSpPr>
          <p:cNvPr id="60" name="组合 59">
            <a:extLst>
              <a:ext uri="{FF2B5EF4-FFF2-40B4-BE49-F238E27FC236}">
                <a16:creationId xmlns:a16="http://schemas.microsoft.com/office/drawing/2014/main" id="{3DC18BAE-696A-4F23-A879-D0F96685470B}"/>
              </a:ext>
            </a:extLst>
          </p:cNvPr>
          <p:cNvGrpSpPr/>
          <p:nvPr/>
        </p:nvGrpSpPr>
        <p:grpSpPr>
          <a:xfrm>
            <a:off x="4666395" y="1060639"/>
            <a:ext cx="2859213" cy="2531659"/>
            <a:chOff x="792167" y="1227694"/>
            <a:chExt cx="2859213" cy="2531659"/>
          </a:xfrm>
        </p:grpSpPr>
        <p:grpSp>
          <p:nvGrpSpPr>
            <p:cNvPr id="61" name="组合 60">
              <a:extLst>
                <a:ext uri="{FF2B5EF4-FFF2-40B4-BE49-F238E27FC236}">
                  <a16:creationId xmlns:a16="http://schemas.microsoft.com/office/drawing/2014/main" id="{152442E2-7C5C-4D73-BF95-60CA97F1207D}"/>
                </a:ext>
              </a:extLst>
            </p:cNvPr>
            <p:cNvGrpSpPr/>
            <p:nvPr/>
          </p:nvGrpSpPr>
          <p:grpSpPr>
            <a:xfrm>
              <a:off x="792167" y="1227694"/>
              <a:ext cx="2859213" cy="2531659"/>
              <a:chOff x="1385595" y="1693393"/>
              <a:chExt cx="4873469" cy="4315160"/>
            </a:xfrm>
          </p:grpSpPr>
          <p:grpSp>
            <p:nvGrpSpPr>
              <p:cNvPr id="64" name="组合 63">
                <a:extLst>
                  <a:ext uri="{FF2B5EF4-FFF2-40B4-BE49-F238E27FC236}">
                    <a16:creationId xmlns:a16="http://schemas.microsoft.com/office/drawing/2014/main" id="{1AA923B4-2730-4AC5-8D73-28CB71E43E28}"/>
                  </a:ext>
                </a:extLst>
              </p:cNvPr>
              <p:cNvGrpSpPr/>
              <p:nvPr/>
            </p:nvGrpSpPr>
            <p:grpSpPr>
              <a:xfrm>
                <a:off x="1385595" y="1693393"/>
                <a:ext cx="4873469" cy="4315160"/>
                <a:chOff x="1385595" y="1693393"/>
                <a:chExt cx="4873469" cy="4315160"/>
              </a:xfrm>
            </p:grpSpPr>
            <p:sp>
              <p:nvSpPr>
                <p:cNvPr id="66" name="Rectangle: Rounded Corners 3">
                  <a:extLst>
                    <a:ext uri="{FF2B5EF4-FFF2-40B4-BE49-F238E27FC236}">
                      <a16:creationId xmlns:a16="http://schemas.microsoft.com/office/drawing/2014/main" id="{D66E49B2-97C1-429D-8AAB-12B418EE29D4}"/>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67" name="Rectangle: Rounded Corners 2">
                  <a:extLst>
                    <a:ext uri="{FF2B5EF4-FFF2-40B4-BE49-F238E27FC236}">
                      <a16:creationId xmlns:a16="http://schemas.microsoft.com/office/drawing/2014/main" id="{FF918985-12FF-4DE3-BDB8-7E6C9AB5EBEE}"/>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65" name="Straight Connector 5">
                <a:extLst>
                  <a:ext uri="{FF2B5EF4-FFF2-40B4-BE49-F238E27FC236}">
                    <a16:creationId xmlns:a16="http://schemas.microsoft.com/office/drawing/2014/main" id="{3D8DA5C1-7E58-4127-9107-4AF6775DAAF6}"/>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0E27B9AA-A892-4367-919E-E07E6B470160}"/>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智能助手</a:t>
              </a:r>
            </a:p>
          </p:txBody>
        </p:sp>
      </p:grpSp>
      <p:grpSp>
        <p:nvGrpSpPr>
          <p:cNvPr id="68" name="组合 67">
            <a:extLst>
              <a:ext uri="{FF2B5EF4-FFF2-40B4-BE49-F238E27FC236}">
                <a16:creationId xmlns:a16="http://schemas.microsoft.com/office/drawing/2014/main" id="{25DEF3EE-17A8-4B63-89D8-AACCFBF6CEDF}"/>
              </a:ext>
            </a:extLst>
          </p:cNvPr>
          <p:cNvGrpSpPr/>
          <p:nvPr/>
        </p:nvGrpSpPr>
        <p:grpSpPr>
          <a:xfrm>
            <a:off x="8540622" y="1052513"/>
            <a:ext cx="2859213" cy="2531659"/>
            <a:chOff x="792167" y="1227694"/>
            <a:chExt cx="2859213" cy="2531659"/>
          </a:xfrm>
        </p:grpSpPr>
        <p:grpSp>
          <p:nvGrpSpPr>
            <p:cNvPr id="69" name="组合 68">
              <a:extLst>
                <a:ext uri="{FF2B5EF4-FFF2-40B4-BE49-F238E27FC236}">
                  <a16:creationId xmlns:a16="http://schemas.microsoft.com/office/drawing/2014/main" id="{CD4974DB-635E-4801-9F6D-D1FB646C177B}"/>
                </a:ext>
              </a:extLst>
            </p:cNvPr>
            <p:cNvGrpSpPr/>
            <p:nvPr/>
          </p:nvGrpSpPr>
          <p:grpSpPr>
            <a:xfrm>
              <a:off x="792167" y="1227694"/>
              <a:ext cx="2859213" cy="2531659"/>
              <a:chOff x="1385595" y="1693393"/>
              <a:chExt cx="4873469" cy="4315160"/>
            </a:xfrm>
          </p:grpSpPr>
          <p:grpSp>
            <p:nvGrpSpPr>
              <p:cNvPr id="72" name="组合 71">
                <a:extLst>
                  <a:ext uri="{FF2B5EF4-FFF2-40B4-BE49-F238E27FC236}">
                    <a16:creationId xmlns:a16="http://schemas.microsoft.com/office/drawing/2014/main" id="{9FF8A50A-7545-432B-8B66-29E03CEBDC1D}"/>
                  </a:ext>
                </a:extLst>
              </p:cNvPr>
              <p:cNvGrpSpPr/>
              <p:nvPr/>
            </p:nvGrpSpPr>
            <p:grpSpPr>
              <a:xfrm>
                <a:off x="1385595" y="1693393"/>
                <a:ext cx="4873469" cy="4315160"/>
                <a:chOff x="1385595" y="1693393"/>
                <a:chExt cx="4873469" cy="4315160"/>
              </a:xfrm>
            </p:grpSpPr>
            <p:sp>
              <p:nvSpPr>
                <p:cNvPr id="74" name="Rectangle: Rounded Corners 3">
                  <a:extLst>
                    <a:ext uri="{FF2B5EF4-FFF2-40B4-BE49-F238E27FC236}">
                      <a16:creationId xmlns:a16="http://schemas.microsoft.com/office/drawing/2014/main" id="{8895D5F1-85D7-4B2F-BB32-0BEB403E3D75}"/>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75" name="Rectangle: Rounded Corners 2">
                  <a:extLst>
                    <a:ext uri="{FF2B5EF4-FFF2-40B4-BE49-F238E27FC236}">
                      <a16:creationId xmlns:a16="http://schemas.microsoft.com/office/drawing/2014/main" id="{AF3B02D7-3FAA-43DC-B370-EAE436DF40F5}"/>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73" name="Straight Connector 5">
                <a:extLst>
                  <a:ext uri="{FF2B5EF4-FFF2-40B4-BE49-F238E27FC236}">
                    <a16:creationId xmlns:a16="http://schemas.microsoft.com/office/drawing/2014/main" id="{EC597F78-B4DE-4215-B384-B6F78A15753C}"/>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A6EF0144-9EBA-4AEE-9638-676289977851}"/>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文本校对</a:t>
              </a:r>
            </a:p>
          </p:txBody>
        </p:sp>
      </p:grpSp>
      <p:grpSp>
        <p:nvGrpSpPr>
          <p:cNvPr id="76" name="组合 75">
            <a:extLst>
              <a:ext uri="{FF2B5EF4-FFF2-40B4-BE49-F238E27FC236}">
                <a16:creationId xmlns:a16="http://schemas.microsoft.com/office/drawing/2014/main" id="{E5360143-BEDA-480F-A7BC-71916B51ED3C}"/>
              </a:ext>
            </a:extLst>
          </p:cNvPr>
          <p:cNvGrpSpPr/>
          <p:nvPr/>
        </p:nvGrpSpPr>
        <p:grpSpPr>
          <a:xfrm>
            <a:off x="792167" y="3749629"/>
            <a:ext cx="2859213" cy="2531659"/>
            <a:chOff x="792167" y="1227694"/>
            <a:chExt cx="2859213" cy="2531659"/>
          </a:xfrm>
        </p:grpSpPr>
        <p:grpSp>
          <p:nvGrpSpPr>
            <p:cNvPr id="77" name="组合 76">
              <a:extLst>
                <a:ext uri="{FF2B5EF4-FFF2-40B4-BE49-F238E27FC236}">
                  <a16:creationId xmlns:a16="http://schemas.microsoft.com/office/drawing/2014/main" id="{1884D479-8325-41FD-843C-A6D8FEC91194}"/>
                </a:ext>
              </a:extLst>
            </p:cNvPr>
            <p:cNvGrpSpPr/>
            <p:nvPr/>
          </p:nvGrpSpPr>
          <p:grpSpPr>
            <a:xfrm>
              <a:off x="792167" y="1227694"/>
              <a:ext cx="2859213" cy="2531659"/>
              <a:chOff x="1385595" y="1693393"/>
              <a:chExt cx="4873469" cy="4315160"/>
            </a:xfrm>
          </p:grpSpPr>
          <p:grpSp>
            <p:nvGrpSpPr>
              <p:cNvPr id="80" name="组合 79">
                <a:extLst>
                  <a:ext uri="{FF2B5EF4-FFF2-40B4-BE49-F238E27FC236}">
                    <a16:creationId xmlns:a16="http://schemas.microsoft.com/office/drawing/2014/main" id="{F7AFFB72-802F-47B5-B275-8E80024AC06A}"/>
                  </a:ext>
                </a:extLst>
              </p:cNvPr>
              <p:cNvGrpSpPr/>
              <p:nvPr/>
            </p:nvGrpSpPr>
            <p:grpSpPr>
              <a:xfrm>
                <a:off x="1385595" y="1693393"/>
                <a:ext cx="4873469" cy="4315160"/>
                <a:chOff x="1385595" y="1693393"/>
                <a:chExt cx="4873469" cy="4315160"/>
              </a:xfrm>
            </p:grpSpPr>
            <p:sp>
              <p:nvSpPr>
                <p:cNvPr id="82" name="Rectangle: Rounded Corners 3">
                  <a:extLst>
                    <a:ext uri="{FF2B5EF4-FFF2-40B4-BE49-F238E27FC236}">
                      <a16:creationId xmlns:a16="http://schemas.microsoft.com/office/drawing/2014/main" id="{83F09D03-19ED-4A57-8196-D1135AA6E6C9}"/>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83" name="Rectangle: Rounded Corners 2">
                  <a:extLst>
                    <a:ext uri="{FF2B5EF4-FFF2-40B4-BE49-F238E27FC236}">
                      <a16:creationId xmlns:a16="http://schemas.microsoft.com/office/drawing/2014/main" id="{7732719D-83D5-4996-AB1C-F1BD5F0BD60A}"/>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81" name="Straight Connector 5">
                <a:extLst>
                  <a:ext uri="{FF2B5EF4-FFF2-40B4-BE49-F238E27FC236}">
                    <a16:creationId xmlns:a16="http://schemas.microsoft.com/office/drawing/2014/main" id="{BDCFF34D-B941-4D6C-9DF9-6C41CE78B5E7}"/>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C8806EC6-C63C-401E-A15E-E257A3B5F17F}"/>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舆情分析</a:t>
              </a:r>
            </a:p>
          </p:txBody>
        </p:sp>
      </p:grpSp>
      <p:grpSp>
        <p:nvGrpSpPr>
          <p:cNvPr id="84" name="组合 83">
            <a:extLst>
              <a:ext uri="{FF2B5EF4-FFF2-40B4-BE49-F238E27FC236}">
                <a16:creationId xmlns:a16="http://schemas.microsoft.com/office/drawing/2014/main" id="{96419BAB-EE4B-4AA3-94AE-2E6629A2434B}"/>
              </a:ext>
            </a:extLst>
          </p:cNvPr>
          <p:cNvGrpSpPr/>
          <p:nvPr/>
        </p:nvGrpSpPr>
        <p:grpSpPr>
          <a:xfrm>
            <a:off x="4666395" y="3749629"/>
            <a:ext cx="2859213" cy="2531659"/>
            <a:chOff x="792167" y="1227694"/>
            <a:chExt cx="2859213" cy="2531659"/>
          </a:xfrm>
        </p:grpSpPr>
        <p:grpSp>
          <p:nvGrpSpPr>
            <p:cNvPr id="85" name="组合 84">
              <a:extLst>
                <a:ext uri="{FF2B5EF4-FFF2-40B4-BE49-F238E27FC236}">
                  <a16:creationId xmlns:a16="http://schemas.microsoft.com/office/drawing/2014/main" id="{E30EAFCF-6429-435F-A04B-B7720B481BAF}"/>
                </a:ext>
              </a:extLst>
            </p:cNvPr>
            <p:cNvGrpSpPr/>
            <p:nvPr/>
          </p:nvGrpSpPr>
          <p:grpSpPr>
            <a:xfrm>
              <a:off x="792167" y="1227694"/>
              <a:ext cx="2859213" cy="2531659"/>
              <a:chOff x="1385595" y="1693393"/>
              <a:chExt cx="4873469" cy="4315160"/>
            </a:xfrm>
          </p:grpSpPr>
          <p:grpSp>
            <p:nvGrpSpPr>
              <p:cNvPr id="88" name="组合 87">
                <a:extLst>
                  <a:ext uri="{FF2B5EF4-FFF2-40B4-BE49-F238E27FC236}">
                    <a16:creationId xmlns:a16="http://schemas.microsoft.com/office/drawing/2014/main" id="{D4574722-FD96-4F18-9F4D-9713F45A8035}"/>
                  </a:ext>
                </a:extLst>
              </p:cNvPr>
              <p:cNvGrpSpPr/>
              <p:nvPr/>
            </p:nvGrpSpPr>
            <p:grpSpPr>
              <a:xfrm>
                <a:off x="1385595" y="1693393"/>
                <a:ext cx="4873469" cy="4315160"/>
                <a:chOff x="1385595" y="1693393"/>
                <a:chExt cx="4873469" cy="4315160"/>
              </a:xfrm>
            </p:grpSpPr>
            <p:sp>
              <p:nvSpPr>
                <p:cNvPr id="90" name="Rectangle: Rounded Corners 3">
                  <a:extLst>
                    <a:ext uri="{FF2B5EF4-FFF2-40B4-BE49-F238E27FC236}">
                      <a16:creationId xmlns:a16="http://schemas.microsoft.com/office/drawing/2014/main" id="{6D9BB85B-9041-4173-99A7-8CE9E5285849}"/>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91" name="Rectangle: Rounded Corners 2">
                  <a:extLst>
                    <a:ext uri="{FF2B5EF4-FFF2-40B4-BE49-F238E27FC236}">
                      <a16:creationId xmlns:a16="http://schemas.microsoft.com/office/drawing/2014/main" id="{7A713523-00EB-49DA-8915-D0187F4BEDFE}"/>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89" name="Straight Connector 5">
                <a:extLst>
                  <a:ext uri="{FF2B5EF4-FFF2-40B4-BE49-F238E27FC236}">
                    <a16:creationId xmlns:a16="http://schemas.microsoft.com/office/drawing/2014/main" id="{3221C7F0-BD2A-48CB-9D7F-279ECA5D817C}"/>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86" name="文本框 85">
              <a:extLst>
                <a:ext uri="{FF2B5EF4-FFF2-40B4-BE49-F238E27FC236}">
                  <a16:creationId xmlns:a16="http://schemas.microsoft.com/office/drawing/2014/main" id="{068B6D50-522C-4D30-BEA1-C6F904B7A886}"/>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智能教育</a:t>
              </a:r>
            </a:p>
          </p:txBody>
        </p:sp>
      </p:grpSp>
      <p:pic>
        <p:nvPicPr>
          <p:cNvPr id="92" name="Picture 4" descr="语音助手们也纷纷“表态”：反对种族歧视">
            <a:extLst>
              <a:ext uri="{FF2B5EF4-FFF2-40B4-BE49-F238E27FC236}">
                <a16:creationId xmlns:a16="http://schemas.microsoft.com/office/drawing/2014/main" id="{970174FA-2D41-4CF2-BE48-646013879E7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36457"/>
          <a:stretch/>
        </p:blipFill>
        <p:spPr bwMode="auto">
          <a:xfrm>
            <a:off x="4881719" y="1305165"/>
            <a:ext cx="2515315" cy="178877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3" name="Picture 8" descr="Check spelling in a Gmail message - Using Technology Better">
            <a:extLst>
              <a:ext uri="{FF2B5EF4-FFF2-40B4-BE49-F238E27FC236}">
                <a16:creationId xmlns:a16="http://schemas.microsoft.com/office/drawing/2014/main" id="{992B855A-6B91-4E19-B617-C0259D3FF8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03226" y="1236534"/>
            <a:ext cx="1891509" cy="181220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4" name="Picture 6" descr="Textblob vs Vader For Sentiment Analysis in Python">
            <a:extLst>
              <a:ext uri="{FF2B5EF4-FFF2-40B4-BE49-F238E27FC236}">
                <a16:creationId xmlns:a16="http://schemas.microsoft.com/office/drawing/2014/main" id="{AC3C2CD0-2C3E-4F6B-8561-7FB78173EBC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28529" y="4220234"/>
            <a:ext cx="2454161" cy="1376745"/>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5" name="Picture 10" descr="NLP学习资源| 语文作文自动评阅技术及其应用- 知乎">
            <a:extLst>
              <a:ext uri="{FF2B5EF4-FFF2-40B4-BE49-F238E27FC236}">
                <a16:creationId xmlns:a16="http://schemas.microsoft.com/office/drawing/2014/main" id="{76915AC5-0308-4778-A861-0A800EBBE74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99986" y="4097533"/>
            <a:ext cx="2451909" cy="1499445"/>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45" name="组合 83">
            <a:extLst>
              <a:ext uri="{FF2B5EF4-FFF2-40B4-BE49-F238E27FC236}">
                <a16:creationId xmlns:a16="http://schemas.microsoft.com/office/drawing/2014/main" id="{A33F0BE0-92F4-0845-B1AD-7B560FAE6FAE}"/>
              </a:ext>
            </a:extLst>
          </p:cNvPr>
          <p:cNvGrpSpPr/>
          <p:nvPr/>
        </p:nvGrpSpPr>
        <p:grpSpPr>
          <a:xfrm>
            <a:off x="8627372" y="3749629"/>
            <a:ext cx="2859213" cy="2531659"/>
            <a:chOff x="792167" y="1227694"/>
            <a:chExt cx="2859213" cy="2531659"/>
          </a:xfrm>
        </p:grpSpPr>
        <p:grpSp>
          <p:nvGrpSpPr>
            <p:cNvPr id="46" name="组合 84">
              <a:extLst>
                <a:ext uri="{FF2B5EF4-FFF2-40B4-BE49-F238E27FC236}">
                  <a16:creationId xmlns:a16="http://schemas.microsoft.com/office/drawing/2014/main" id="{1BF564ED-E784-5143-91AF-F5B3F49AEA29}"/>
                </a:ext>
              </a:extLst>
            </p:cNvPr>
            <p:cNvGrpSpPr/>
            <p:nvPr/>
          </p:nvGrpSpPr>
          <p:grpSpPr>
            <a:xfrm>
              <a:off x="792167" y="1227694"/>
              <a:ext cx="2859213" cy="2531659"/>
              <a:chOff x="1385595" y="1693393"/>
              <a:chExt cx="4873469" cy="4315160"/>
            </a:xfrm>
          </p:grpSpPr>
          <p:grpSp>
            <p:nvGrpSpPr>
              <p:cNvPr id="48" name="组合 87">
                <a:extLst>
                  <a:ext uri="{FF2B5EF4-FFF2-40B4-BE49-F238E27FC236}">
                    <a16:creationId xmlns:a16="http://schemas.microsoft.com/office/drawing/2014/main" id="{0C196FA2-03F0-C244-823C-8408E62513E0}"/>
                  </a:ext>
                </a:extLst>
              </p:cNvPr>
              <p:cNvGrpSpPr/>
              <p:nvPr/>
            </p:nvGrpSpPr>
            <p:grpSpPr>
              <a:xfrm>
                <a:off x="1385595" y="1693393"/>
                <a:ext cx="4873469" cy="4315160"/>
                <a:chOff x="1385595" y="1693393"/>
                <a:chExt cx="4873469" cy="4315160"/>
              </a:xfrm>
            </p:grpSpPr>
            <p:sp>
              <p:nvSpPr>
                <p:cNvPr id="50" name="Rectangle: Rounded Corners 3">
                  <a:extLst>
                    <a:ext uri="{FF2B5EF4-FFF2-40B4-BE49-F238E27FC236}">
                      <a16:creationId xmlns:a16="http://schemas.microsoft.com/office/drawing/2014/main" id="{BF301F99-B2FF-3C4C-954E-061288380B82}"/>
                    </a:ext>
                  </a:extLst>
                </p:cNvPr>
                <p:cNvSpPr/>
                <p:nvPr/>
              </p:nvSpPr>
              <p:spPr>
                <a:xfrm>
                  <a:off x="1385595" y="1693393"/>
                  <a:ext cx="1129394" cy="1016000"/>
                </a:xfrm>
                <a:prstGeom prst="roundRect">
                  <a:avLst>
                    <a:gd name="adj" fmla="val 12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51" name="Rectangle: Rounded Corners 2">
                  <a:extLst>
                    <a:ext uri="{FF2B5EF4-FFF2-40B4-BE49-F238E27FC236}">
                      <a16:creationId xmlns:a16="http://schemas.microsoft.com/office/drawing/2014/main" id="{E1A30890-12F3-6642-A938-3079036239A3}"/>
                    </a:ext>
                  </a:extLst>
                </p:cNvPr>
                <p:cNvSpPr/>
                <p:nvPr/>
              </p:nvSpPr>
              <p:spPr>
                <a:xfrm>
                  <a:off x="1533459" y="1849423"/>
                  <a:ext cx="4725605" cy="4159130"/>
                </a:xfrm>
                <a:prstGeom prst="roundRect">
                  <a:avLst>
                    <a:gd name="adj" fmla="val 3784"/>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grpSp>
          <p:cxnSp>
            <p:nvCxnSpPr>
              <p:cNvPr id="49" name="Straight Connector 5">
                <a:extLst>
                  <a:ext uri="{FF2B5EF4-FFF2-40B4-BE49-F238E27FC236}">
                    <a16:creationId xmlns:a16="http://schemas.microsoft.com/office/drawing/2014/main" id="{A15A376A-490B-9947-B95D-868777FAD28D}"/>
                  </a:ext>
                </a:extLst>
              </p:cNvPr>
              <p:cNvCxnSpPr>
                <a:cxnSpLocks/>
              </p:cNvCxnSpPr>
              <p:nvPr/>
            </p:nvCxnSpPr>
            <p:spPr>
              <a:xfrm>
                <a:off x="1752610" y="5302643"/>
                <a:ext cx="4287300" cy="0"/>
              </a:xfrm>
              <a:prstGeom prst="line">
                <a:avLst/>
              </a:prstGeom>
              <a:ln>
                <a:solidFill>
                  <a:srgbClr val="162B64"/>
                </a:solidFill>
              </a:ln>
            </p:spPr>
            <p:style>
              <a:lnRef idx="1">
                <a:schemeClr val="accent1"/>
              </a:lnRef>
              <a:fillRef idx="0">
                <a:schemeClr val="accent1"/>
              </a:fillRef>
              <a:effectRef idx="0">
                <a:schemeClr val="accent1"/>
              </a:effectRef>
              <a:fontRef idx="minor">
                <a:schemeClr val="tx1"/>
              </a:fontRef>
            </p:style>
          </p:cxnSp>
        </p:grpSp>
        <p:sp>
          <p:nvSpPr>
            <p:cNvPr id="47" name="文本框 85">
              <a:extLst>
                <a:ext uri="{FF2B5EF4-FFF2-40B4-BE49-F238E27FC236}">
                  <a16:creationId xmlns:a16="http://schemas.microsoft.com/office/drawing/2014/main" id="{150EC641-78AA-E847-8566-5E6E02A97FC2}"/>
                </a:ext>
              </a:extLst>
            </p:cNvPr>
            <p:cNvSpPr txBox="1"/>
            <p:nvPr/>
          </p:nvSpPr>
          <p:spPr>
            <a:xfrm>
              <a:off x="1599429" y="3335729"/>
              <a:ext cx="1331437"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b="1" dirty="0">
                  <a:solidFill>
                    <a:prstClr val="black">
                      <a:lumMod val="75000"/>
                      <a:lumOff val="25000"/>
                    </a:prstClr>
                  </a:solidFill>
                  <a:latin typeface="字魂58号-创中黑-Regular" panose="00000500000000000000" pitchFamily="2" charset="-122"/>
                  <a:ea typeface="字魂58号-创中黑-Regular" panose="00000500000000000000" pitchFamily="2" charset="-122"/>
                </a:rPr>
                <a:t>知识图谱</a:t>
              </a:r>
            </a:p>
          </p:txBody>
        </p:sp>
      </p:grpSp>
      <p:pic>
        <p:nvPicPr>
          <p:cNvPr id="1026" name="Picture 2" descr="HKUST Knowledge Base Group of Prof. Lei Chen">
            <a:extLst>
              <a:ext uri="{FF2B5EF4-FFF2-40B4-BE49-F238E27FC236}">
                <a16:creationId xmlns:a16="http://schemas.microsoft.com/office/drawing/2014/main" id="{4EFF0207-598B-5D43-8AA3-29010625EA1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863568" y="4097532"/>
            <a:ext cx="2494442" cy="149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008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F2CA33-588C-1943-87BE-CBBC344DCDD8}"/>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AB5BEFBB-FF02-9448-BF10-98B85468C3C7}"/>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2FA753DF-3860-3042-BD6C-6D6EC78D94CD}"/>
              </a:ext>
            </a:extLst>
          </p:cNvPr>
          <p:cNvSpPr>
            <a:spLocks noGrp="1"/>
          </p:cNvSpPr>
          <p:nvPr>
            <p:ph type="title"/>
          </p:nvPr>
        </p:nvSpPr>
        <p:spPr>
          <a:xfrm>
            <a:off x="888366" y="98277"/>
            <a:ext cx="5947863" cy="481783"/>
          </a:xfrm>
        </p:spPr>
        <p:txBody>
          <a:bodyPr/>
          <a:lstStyle/>
          <a:p>
            <a:r>
              <a:rPr lang="ja-JP" altLang="en-US"/>
              <a:t>自然语言处理属于认知智能任务</a:t>
            </a:r>
            <a:endParaRPr lang="en-CN" dirty="0"/>
          </a:p>
        </p:txBody>
      </p:sp>
      <p:sp>
        <p:nvSpPr>
          <p:cNvPr id="5" name="Content Placeholder 4">
            <a:extLst>
              <a:ext uri="{FF2B5EF4-FFF2-40B4-BE49-F238E27FC236}">
                <a16:creationId xmlns:a16="http://schemas.microsoft.com/office/drawing/2014/main" id="{BCC46A88-8636-0341-92C3-F9E4ADDB196C}"/>
              </a:ext>
            </a:extLst>
          </p:cNvPr>
          <p:cNvSpPr>
            <a:spLocks noGrp="1"/>
          </p:cNvSpPr>
          <p:nvPr>
            <p:ph sz="quarter" idx="1"/>
          </p:nvPr>
        </p:nvSpPr>
        <p:spPr>
          <a:xfrm>
            <a:off x="515938" y="1052513"/>
            <a:ext cx="10799114" cy="5310104"/>
          </a:xfrm>
        </p:spPr>
        <p:txBody>
          <a:bodyPr/>
          <a:lstStyle/>
          <a:p>
            <a:pPr>
              <a:lnSpc>
                <a:spcPct val="125000"/>
              </a:lnSpc>
              <a:spcBef>
                <a:spcPts val="600"/>
              </a:spcBef>
            </a:pPr>
            <a:r>
              <a:rPr lang="ja-JP" altLang="en-US" b="1" dirty="0">
                <a:solidFill>
                  <a:srgbClr val="C00000"/>
                </a:solidFill>
                <a:latin typeface="Microsoft YaHei" panose="020B0503020204020204" pitchFamily="34" charset="-122"/>
                <a:ea typeface="Microsoft YaHei" panose="020B0503020204020204" pitchFamily="34" charset="-122"/>
              </a:rPr>
              <a:t>认知智能</a:t>
            </a:r>
            <a:r>
              <a:rPr lang="ja-JP" altLang="en-US" dirty="0">
                <a:latin typeface="Microsoft YaHei" panose="020B0503020204020204" pitchFamily="34" charset="-122"/>
                <a:ea typeface="Microsoft YaHei" panose="020B0503020204020204" pitchFamily="34" charset="-122"/>
              </a:rPr>
              <a:t>是人类和动物的主要区别之一</a:t>
            </a:r>
            <a:endParaRPr lang="en-US" altLang="ja-JP" dirty="0">
              <a:latin typeface="Microsoft YaHei" panose="020B0503020204020204" pitchFamily="34" charset="-122"/>
              <a:ea typeface="Microsoft YaHei" panose="020B0503020204020204" pitchFamily="34" charset="-122"/>
            </a:endParaRPr>
          </a:p>
          <a:p>
            <a:pPr lvl="1">
              <a:lnSpc>
                <a:spcPct val="125000"/>
              </a:lnSpc>
              <a:spcBef>
                <a:spcPts val="600"/>
              </a:spcBef>
            </a:pPr>
            <a:r>
              <a:rPr lang="ja-JP" altLang="en-US" dirty="0">
                <a:latin typeface="Microsoft YaHei" panose="020B0503020204020204" pitchFamily="34" charset="-122"/>
                <a:ea typeface="Microsoft YaHei" panose="020B0503020204020204" pitchFamily="34" charset="-122"/>
              </a:rPr>
              <a:t>需要更强的</a:t>
            </a:r>
            <a:r>
              <a:rPr lang="ja-JP" altLang="en-US" dirty="0">
                <a:solidFill>
                  <a:srgbClr val="C00000"/>
                </a:solidFill>
                <a:latin typeface="Microsoft YaHei" panose="020B0503020204020204" pitchFamily="34" charset="-122"/>
                <a:ea typeface="Microsoft YaHei" panose="020B0503020204020204" pitchFamily="34" charset="-122"/>
              </a:rPr>
              <a:t>抽象</a:t>
            </a:r>
            <a:r>
              <a:rPr lang="ja-JP" altLang="en-US" dirty="0">
                <a:latin typeface="Microsoft YaHei" panose="020B0503020204020204" pitchFamily="34" charset="-122"/>
                <a:ea typeface="Microsoft YaHei" panose="020B0503020204020204" pitchFamily="34" charset="-122"/>
              </a:rPr>
              <a:t>和</a:t>
            </a:r>
            <a:r>
              <a:rPr lang="ja-JP" altLang="en-US" dirty="0">
                <a:solidFill>
                  <a:srgbClr val="C00000"/>
                </a:solidFill>
                <a:latin typeface="Microsoft YaHei" panose="020B0503020204020204" pitchFamily="34" charset="-122"/>
                <a:ea typeface="Microsoft YaHei" panose="020B0503020204020204" pitchFamily="34" charset="-122"/>
              </a:rPr>
              <a:t>推理</a:t>
            </a:r>
            <a:r>
              <a:rPr lang="ja-JP" altLang="en-US" dirty="0">
                <a:latin typeface="Microsoft YaHei" panose="020B0503020204020204" pitchFamily="34" charset="-122"/>
                <a:ea typeface="Microsoft YaHei" panose="020B0503020204020204" pitchFamily="34" charset="-122"/>
              </a:rPr>
              <a:t>能力</a:t>
            </a:r>
          </a:p>
        </p:txBody>
      </p:sp>
      <p:pic>
        <p:nvPicPr>
          <p:cNvPr id="8" name="Picture 7">
            <a:extLst>
              <a:ext uri="{FF2B5EF4-FFF2-40B4-BE49-F238E27FC236}">
                <a16:creationId xmlns:a16="http://schemas.microsoft.com/office/drawing/2014/main" id="{9840881B-47FF-6B48-9188-390422F7A9DB}"/>
              </a:ext>
            </a:extLst>
          </p:cNvPr>
          <p:cNvPicPr>
            <a:picLocks noChangeAspect="1"/>
          </p:cNvPicPr>
          <p:nvPr/>
        </p:nvPicPr>
        <p:blipFill>
          <a:blip r:embed="rId2"/>
          <a:stretch>
            <a:fillRect/>
          </a:stretch>
        </p:blipFill>
        <p:spPr>
          <a:xfrm>
            <a:off x="1303564" y="2458210"/>
            <a:ext cx="9584871" cy="37666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451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7ED76D-2AD8-3A4B-AF81-F0F2E3E8E0D9}"/>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6AA36337-E4D4-7B4D-96CC-75ADBBB37FF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DACDA41-2843-D944-9131-9EC66766043D}"/>
              </a:ext>
            </a:extLst>
          </p:cNvPr>
          <p:cNvSpPr>
            <a:spLocks noGrp="1"/>
          </p:cNvSpPr>
          <p:nvPr>
            <p:ph type="title"/>
          </p:nvPr>
        </p:nvSpPr>
        <p:spPr/>
        <p:txBody>
          <a:bodyPr/>
          <a:lstStyle/>
          <a:p>
            <a:r>
              <a:rPr lang="ja-JP" altLang="en-US"/>
              <a:t>自然语言处理的难点与特点</a:t>
            </a:r>
            <a:endParaRPr lang="en-CN" dirty="0"/>
          </a:p>
        </p:txBody>
      </p:sp>
      <p:graphicFrame>
        <p:nvGraphicFramePr>
          <p:cNvPr id="6" name="Content Placeholder 5">
            <a:extLst>
              <a:ext uri="{FF2B5EF4-FFF2-40B4-BE49-F238E27FC236}">
                <a16:creationId xmlns:a16="http://schemas.microsoft.com/office/drawing/2014/main" id="{42A1C79B-B975-7849-8152-6A525374A8D9}"/>
              </a:ext>
            </a:extLst>
          </p:cNvPr>
          <p:cNvGraphicFramePr>
            <a:graphicFrameLocks noGrp="1"/>
          </p:cNvGraphicFramePr>
          <p:nvPr>
            <p:ph sz="quarter" idx="1"/>
            <p:extLst>
              <p:ext uri="{D42A27DB-BD31-4B8C-83A1-F6EECF244321}">
                <p14:modId xmlns:p14="http://schemas.microsoft.com/office/powerpoint/2010/main" val="515057881"/>
              </p:ext>
            </p:extLst>
          </p:nvPr>
        </p:nvGraphicFramePr>
        <p:xfrm>
          <a:off x="6096000" y="1070857"/>
          <a:ext cx="5971280" cy="531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4">
            <a:extLst>
              <a:ext uri="{FF2B5EF4-FFF2-40B4-BE49-F238E27FC236}">
                <a16:creationId xmlns:a16="http://schemas.microsoft.com/office/drawing/2014/main" id="{3AEA76C0-46C9-DC46-ACA5-121F62090E3D}"/>
              </a:ext>
            </a:extLst>
          </p:cNvPr>
          <p:cNvSpPr txBox="1">
            <a:spLocks/>
          </p:cNvSpPr>
          <p:nvPr/>
        </p:nvSpPr>
        <p:spPr>
          <a:xfrm>
            <a:off x="888367" y="1070857"/>
            <a:ext cx="5419183" cy="5310104"/>
          </a:xfrm>
          <a:prstGeom prst="rect">
            <a:avLst/>
          </a:prstGeom>
          <a:noFill/>
        </p:spPr>
        <p:txBody>
          <a:bodyP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ja-JP" altLang="en-US" sz="2400">
                <a:latin typeface="Microsoft YaHei" panose="020B0503020204020204" pitchFamily="34" charset="-122"/>
                <a:ea typeface="Microsoft YaHei" panose="020B0503020204020204" pitchFamily="34" charset="-122"/>
              </a:rPr>
              <a:t>领导：“</a:t>
            </a:r>
            <a:r>
              <a:rPr lang="ja-JP" altLang="en-US" sz="2400" i="1">
                <a:latin typeface="Microsoft YaHei" panose="020B0503020204020204" pitchFamily="34" charset="-122"/>
                <a:ea typeface="Microsoft YaHei" panose="020B0503020204020204" pitchFamily="34" charset="-122"/>
              </a:rPr>
              <a:t>你这是什么</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a:t>
            </a:r>
          </a:p>
          <a:p>
            <a:pPr marL="0" indent="0">
              <a:lnSpc>
                <a:spcPct val="150000"/>
              </a:lnSpc>
              <a:buNone/>
            </a:pPr>
            <a:r>
              <a:rPr lang="ja-JP" altLang="en-US" sz="2400">
                <a:latin typeface="Microsoft YaHei" panose="020B0503020204020204" pitchFamily="34" charset="-122"/>
                <a:ea typeface="Microsoft YaHei" panose="020B0503020204020204" pitchFamily="34" charset="-122"/>
              </a:rPr>
              <a:t>阿呆：“</a:t>
            </a:r>
            <a:r>
              <a:rPr lang="ja-JP" altLang="en-US" sz="2400" i="1">
                <a:latin typeface="Microsoft YaHei" panose="020B0503020204020204" pitchFamily="34" charset="-122"/>
                <a:ea typeface="Microsoft YaHei" panose="020B0503020204020204" pitchFamily="34" charset="-122"/>
              </a:rPr>
              <a:t>没什么</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i="1">
                <a:solidFill>
                  <a:srgbClr val="C00000"/>
                </a:solidFill>
                <a:latin typeface="Microsoft YaHei" panose="020B0503020204020204" pitchFamily="34" charset="-122"/>
                <a:ea typeface="Microsoft YaHei" panose="020B0503020204020204" pitchFamily="34" charset="-122"/>
              </a:rPr>
              <a:t>意思意思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 </a:t>
            </a:r>
            <a:endParaRPr lang="en-US" altLang="ja-JP" sz="2400" dirty="0">
              <a:latin typeface="Microsoft YaHei" panose="020B0503020204020204" pitchFamily="34" charset="-122"/>
              <a:ea typeface="Microsoft YaHei" panose="020B0503020204020204" pitchFamily="34" charset="-122"/>
            </a:endParaRPr>
          </a:p>
          <a:p>
            <a:pPr marL="0" indent="0">
              <a:lnSpc>
                <a:spcPct val="150000"/>
              </a:lnSpc>
              <a:buNone/>
            </a:pPr>
            <a:r>
              <a:rPr lang="ja-JP" altLang="en-US" sz="2400">
                <a:latin typeface="Microsoft YaHei" panose="020B0503020204020204" pitchFamily="34" charset="-122"/>
                <a:ea typeface="Microsoft YaHei" panose="020B0503020204020204" pitchFamily="34" charset="-122"/>
              </a:rPr>
              <a:t>领导：“</a:t>
            </a:r>
            <a:r>
              <a:rPr lang="ja-JP" altLang="en-US" sz="2400" i="1">
                <a:latin typeface="Microsoft YaHei" panose="020B0503020204020204" pitchFamily="34" charset="-122"/>
                <a:ea typeface="Microsoft YaHei" panose="020B0503020204020204" pitchFamily="34" charset="-122"/>
              </a:rPr>
              <a:t>你这就不够</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了。</a:t>
            </a:r>
            <a:r>
              <a:rPr lang="ja-JP" altLang="en-US" sz="2400">
                <a:latin typeface="Microsoft YaHei" panose="020B0503020204020204" pitchFamily="34" charset="-122"/>
                <a:ea typeface="Microsoft YaHei" panose="020B0503020204020204" pitchFamily="34" charset="-122"/>
              </a:rPr>
              <a:t>”</a:t>
            </a:r>
          </a:p>
          <a:p>
            <a:pPr marL="0" indent="0">
              <a:lnSpc>
                <a:spcPct val="150000"/>
              </a:lnSpc>
              <a:buNone/>
            </a:pPr>
            <a:r>
              <a:rPr lang="ja-JP" altLang="en-US" sz="2400">
                <a:latin typeface="Microsoft YaHei" panose="020B0503020204020204" pitchFamily="34" charset="-122"/>
                <a:ea typeface="Microsoft YaHei" panose="020B0503020204020204" pitchFamily="34" charset="-122"/>
              </a:rPr>
              <a:t>阿呆：“</a:t>
            </a:r>
            <a:r>
              <a:rPr lang="ja-JP" altLang="en-US" sz="2400" i="1">
                <a:latin typeface="Microsoft YaHei" panose="020B0503020204020204" pitchFamily="34" charset="-122"/>
                <a:ea typeface="Microsoft YaHei" panose="020B0503020204020204" pitchFamily="34" charset="-122"/>
              </a:rPr>
              <a:t>小</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，小</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a:t>
            </a:r>
            <a:endParaRPr lang="en-US" altLang="ja-JP" sz="2400" dirty="0">
              <a:latin typeface="Microsoft YaHei" panose="020B0503020204020204" pitchFamily="34" charset="-122"/>
              <a:ea typeface="Microsoft YaHei" panose="020B0503020204020204" pitchFamily="34" charset="-122"/>
            </a:endParaRPr>
          </a:p>
          <a:p>
            <a:pPr marL="0" indent="0">
              <a:lnSpc>
                <a:spcPct val="150000"/>
              </a:lnSpc>
              <a:buNone/>
            </a:pPr>
            <a:r>
              <a:rPr lang="ja-JP" altLang="en-US" sz="2400">
                <a:latin typeface="Microsoft YaHei" panose="020B0503020204020204" pitchFamily="34" charset="-122"/>
                <a:ea typeface="Microsoft YaHei" panose="020B0503020204020204" pitchFamily="34" charset="-122"/>
              </a:rPr>
              <a:t>领导：“</a:t>
            </a:r>
            <a:r>
              <a:rPr lang="ja-JP" altLang="en-US" sz="2400" i="1">
                <a:latin typeface="Microsoft YaHei" panose="020B0503020204020204" pitchFamily="34" charset="-122"/>
                <a:ea typeface="Microsoft YaHei" panose="020B0503020204020204" pitchFamily="34" charset="-122"/>
              </a:rPr>
              <a:t>你这人真有</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a:t>
            </a:r>
          </a:p>
          <a:p>
            <a:pPr marL="0" indent="0">
              <a:lnSpc>
                <a:spcPct val="150000"/>
              </a:lnSpc>
              <a:buNone/>
            </a:pPr>
            <a:r>
              <a:rPr lang="ja-JP" altLang="en-US" sz="2400">
                <a:latin typeface="Microsoft YaHei" panose="020B0503020204020204" pitchFamily="34" charset="-122"/>
                <a:ea typeface="Microsoft YaHei" panose="020B0503020204020204" pitchFamily="34" charset="-122"/>
              </a:rPr>
              <a:t>阿呆：“</a:t>
            </a:r>
            <a:r>
              <a:rPr lang="ja-JP" altLang="en-US" sz="2400" i="1">
                <a:latin typeface="Microsoft YaHei" panose="020B0503020204020204" pitchFamily="34" charset="-122"/>
                <a:ea typeface="Microsoft YaHei" panose="020B0503020204020204" pitchFamily="34" charset="-122"/>
              </a:rPr>
              <a:t>其实也没有别的</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a:t>
            </a:r>
          </a:p>
          <a:p>
            <a:pPr marL="0" indent="0">
              <a:lnSpc>
                <a:spcPct val="150000"/>
              </a:lnSpc>
              <a:buNone/>
            </a:pPr>
            <a:r>
              <a:rPr lang="ja-JP" altLang="en-US" sz="2400">
                <a:latin typeface="Microsoft YaHei" panose="020B0503020204020204" pitchFamily="34" charset="-122"/>
                <a:ea typeface="Microsoft YaHei" panose="020B0503020204020204" pitchFamily="34" charset="-122"/>
              </a:rPr>
              <a:t>领导：“</a:t>
            </a:r>
            <a:r>
              <a:rPr lang="ja-JP" altLang="en-US" sz="2400" i="1">
                <a:latin typeface="Microsoft YaHei" panose="020B0503020204020204" pitchFamily="34" charset="-122"/>
                <a:ea typeface="Microsoft YaHei" panose="020B0503020204020204" pitchFamily="34" charset="-122"/>
              </a:rPr>
              <a:t>那我就不好</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了。</a:t>
            </a:r>
            <a:r>
              <a:rPr lang="ja-JP" altLang="en-US" sz="2400">
                <a:latin typeface="Microsoft YaHei" panose="020B0503020204020204" pitchFamily="34" charset="-122"/>
                <a:ea typeface="Microsoft YaHei" panose="020B0503020204020204" pitchFamily="34" charset="-122"/>
              </a:rPr>
              <a:t>”</a:t>
            </a:r>
          </a:p>
          <a:p>
            <a:pPr marL="0" indent="0">
              <a:lnSpc>
                <a:spcPct val="150000"/>
              </a:lnSpc>
              <a:buNone/>
            </a:pPr>
            <a:r>
              <a:rPr lang="ja-JP" altLang="en-US" sz="2400">
                <a:latin typeface="Microsoft YaHei" panose="020B0503020204020204" pitchFamily="34" charset="-122"/>
                <a:ea typeface="Microsoft YaHei" panose="020B0503020204020204" pitchFamily="34" charset="-122"/>
              </a:rPr>
              <a:t>阿呆：“</a:t>
            </a:r>
            <a:r>
              <a:rPr lang="ja-JP" altLang="en-US" sz="2400" i="1">
                <a:latin typeface="Microsoft YaHei" panose="020B0503020204020204" pitchFamily="34" charset="-122"/>
                <a:ea typeface="Microsoft YaHei" panose="020B0503020204020204" pitchFamily="34" charset="-122"/>
              </a:rPr>
              <a:t>是我不好</a:t>
            </a:r>
            <a:r>
              <a:rPr lang="ja-JP" altLang="en-US" sz="2400" i="1">
                <a:solidFill>
                  <a:srgbClr val="C00000"/>
                </a:solidFill>
                <a:latin typeface="Microsoft YaHei" panose="020B0503020204020204" pitchFamily="34" charset="-122"/>
                <a:ea typeface="Microsoft YaHei" panose="020B0503020204020204" pitchFamily="34" charset="-122"/>
              </a:rPr>
              <a:t>意思</a:t>
            </a:r>
            <a:r>
              <a:rPr lang="ja-JP" altLang="en-US" sz="2400" i="1">
                <a:latin typeface="Microsoft YaHei" panose="020B0503020204020204" pitchFamily="34" charset="-122"/>
                <a:ea typeface="Microsoft YaHei" panose="020B0503020204020204" pitchFamily="34" charset="-122"/>
              </a:rPr>
              <a:t>。</a:t>
            </a:r>
            <a:r>
              <a:rPr lang="ja-JP" altLang="en-US" sz="240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9242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1EF154-48CF-BC44-8BE0-506098092833}"/>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E74E4A9D-DF06-E243-8FC0-D0C5F5DB3EE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67138C8-1B2F-D644-BD8D-518303D70A4A}"/>
              </a:ext>
            </a:extLst>
          </p:cNvPr>
          <p:cNvSpPr>
            <a:spLocks noGrp="1"/>
          </p:cNvSpPr>
          <p:nvPr>
            <p:ph type="title"/>
          </p:nvPr>
        </p:nvSpPr>
        <p:spPr/>
        <p:txBody>
          <a:bodyPr/>
          <a:lstStyle/>
          <a:p>
            <a:r>
              <a:rPr lang="ja-JP" altLang="en-US"/>
              <a:t>“人工智能皇冠上的明珠”</a:t>
            </a:r>
            <a:endParaRPr lang="en-CN" dirty="0"/>
          </a:p>
        </p:txBody>
      </p:sp>
      <p:sp>
        <p:nvSpPr>
          <p:cNvPr id="5" name="Content Placeholder 4">
            <a:extLst>
              <a:ext uri="{FF2B5EF4-FFF2-40B4-BE49-F238E27FC236}">
                <a16:creationId xmlns:a16="http://schemas.microsoft.com/office/drawing/2014/main" id="{F6C5BD0F-02A2-C74F-BD32-0357B15A3410}"/>
              </a:ext>
            </a:extLst>
          </p:cNvPr>
          <p:cNvSpPr>
            <a:spLocks noGrp="1"/>
          </p:cNvSpPr>
          <p:nvPr>
            <p:ph sz="quarter" idx="1"/>
          </p:nvPr>
        </p:nvSpPr>
        <p:spPr>
          <a:xfrm>
            <a:off x="515938" y="961455"/>
            <a:ext cx="10799114" cy="5310104"/>
          </a:xfrm>
        </p:spPr>
        <p:txBody>
          <a:bodyPr/>
          <a:lstStyle/>
          <a:p>
            <a:r>
              <a:rPr lang="ja-JP" altLang="en-US" sz="2400"/>
              <a:t>自然语言处理成为</a:t>
            </a:r>
            <a:r>
              <a:rPr lang="ja-JP" altLang="en-US" sz="2400" b="1">
                <a:solidFill>
                  <a:srgbClr val="C00000"/>
                </a:solidFill>
              </a:rPr>
              <a:t>制约</a:t>
            </a:r>
            <a:r>
              <a:rPr lang="ja-JP" altLang="en-US" sz="2400" b="1" dirty="0">
                <a:solidFill>
                  <a:srgbClr val="C00000"/>
                </a:solidFill>
              </a:rPr>
              <a:t>人工智能取得更大突破和更广泛应用的瓶颈</a:t>
            </a:r>
            <a:endParaRPr lang="en-CN" sz="2400" b="1" dirty="0">
              <a:solidFill>
                <a:srgbClr val="C00000"/>
              </a:solidFill>
            </a:endParaRPr>
          </a:p>
        </p:txBody>
      </p:sp>
      <p:grpSp>
        <p:nvGrpSpPr>
          <p:cNvPr id="23" name="Group 22">
            <a:extLst>
              <a:ext uri="{FF2B5EF4-FFF2-40B4-BE49-F238E27FC236}">
                <a16:creationId xmlns:a16="http://schemas.microsoft.com/office/drawing/2014/main" id="{C3730FBC-097B-FB43-A3A4-DBB51A149296}"/>
              </a:ext>
            </a:extLst>
          </p:cNvPr>
          <p:cNvGrpSpPr/>
          <p:nvPr/>
        </p:nvGrpSpPr>
        <p:grpSpPr>
          <a:xfrm>
            <a:off x="1133208" y="1887246"/>
            <a:ext cx="7854036" cy="4428452"/>
            <a:chOff x="876948" y="1571228"/>
            <a:chExt cx="8439175" cy="4918905"/>
          </a:xfrm>
        </p:grpSpPr>
        <p:grpSp>
          <p:nvGrpSpPr>
            <p:cNvPr id="6" name="Group 5">
              <a:extLst>
                <a:ext uri="{FF2B5EF4-FFF2-40B4-BE49-F238E27FC236}">
                  <a16:creationId xmlns:a16="http://schemas.microsoft.com/office/drawing/2014/main" id="{699269C8-4BBE-5E45-99FE-06F58E4DEECF}"/>
                </a:ext>
              </a:extLst>
            </p:cNvPr>
            <p:cNvGrpSpPr/>
            <p:nvPr/>
          </p:nvGrpSpPr>
          <p:grpSpPr>
            <a:xfrm>
              <a:off x="876948" y="4085011"/>
              <a:ext cx="4013298" cy="2300646"/>
              <a:chOff x="351395" y="3984630"/>
              <a:chExt cx="4013298" cy="2300646"/>
            </a:xfrm>
          </p:grpSpPr>
          <p:sp>
            <p:nvSpPr>
              <p:cNvPr id="7" name="矩形 5">
                <a:extLst>
                  <a:ext uri="{FF2B5EF4-FFF2-40B4-BE49-F238E27FC236}">
                    <a16:creationId xmlns:a16="http://schemas.microsoft.com/office/drawing/2014/main" id="{F7992002-4835-7048-BDDB-79F589505FAA}"/>
                  </a:ext>
                </a:extLst>
              </p:cNvPr>
              <p:cNvSpPr/>
              <p:nvPr/>
            </p:nvSpPr>
            <p:spPr>
              <a:xfrm>
                <a:off x="351395" y="5700501"/>
                <a:ext cx="3912635" cy="584775"/>
              </a:xfrm>
              <a:prstGeom prst="rect">
                <a:avLst/>
              </a:prstGeom>
            </p:spPr>
            <p:txBody>
              <a:bodyPr wrap="square">
                <a:spAutoFit/>
              </a:bodyPr>
              <a:lstStyle/>
              <a:p>
                <a:r>
                  <a:rPr lang="en-US" altLang="zh-CN" sz="1600" b="1" dirty="0">
                    <a:solidFill>
                      <a:srgbClr val="131313"/>
                    </a:solidFill>
                    <a:latin typeface="微软雅黑" panose="020B0503020204020204" pitchFamily="34" charset="-122"/>
                    <a:ea typeface="微软雅黑" panose="020B0503020204020204" pitchFamily="34" charset="-122"/>
                  </a:rPr>
                  <a:t>Michael I. Jordan</a:t>
                </a:r>
              </a:p>
              <a:p>
                <a:r>
                  <a:rPr lang="zh-CN" altLang="en-US" sz="1600" dirty="0">
                    <a:solidFill>
                      <a:srgbClr val="131313"/>
                    </a:solidFill>
                    <a:latin typeface="微软雅黑" panose="020B0503020204020204" pitchFamily="34" charset="-122"/>
                    <a:ea typeface="微软雅黑" panose="020B0503020204020204" pitchFamily="34" charset="-122"/>
                  </a:rPr>
                  <a:t>美国双院院士、世界知名机器学习专家</a:t>
                </a:r>
                <a:endParaRPr lang="en-US" altLang="zh-CN" sz="1600" dirty="0">
                  <a:solidFill>
                    <a:srgbClr val="131313"/>
                  </a:solidFill>
                  <a:latin typeface="微软雅黑" panose="020B0503020204020204" pitchFamily="34" charset="-122"/>
                  <a:ea typeface="微软雅黑" panose="020B0503020204020204" pitchFamily="34" charset="-122"/>
                </a:endParaRPr>
              </a:p>
            </p:txBody>
          </p:sp>
          <p:sp>
            <p:nvSpPr>
              <p:cNvPr id="8" name="矩形 6">
                <a:extLst>
                  <a:ext uri="{FF2B5EF4-FFF2-40B4-BE49-F238E27FC236}">
                    <a16:creationId xmlns:a16="http://schemas.microsoft.com/office/drawing/2014/main" id="{D61FD54A-E839-424F-B584-89AC5D3AE13F}"/>
                  </a:ext>
                </a:extLst>
              </p:cNvPr>
              <p:cNvSpPr/>
              <p:nvPr/>
            </p:nvSpPr>
            <p:spPr>
              <a:xfrm>
                <a:off x="1759818" y="3984630"/>
                <a:ext cx="2604875" cy="1200329"/>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cs typeface="Microsoft YaHei" charset="0"/>
                  </a:rPr>
                  <a:t>“如果给我</a:t>
                </a:r>
                <a:r>
                  <a:rPr lang="en-US" altLang="zh-CN" dirty="0">
                    <a:latin typeface="微软雅黑" panose="020B0503020204020204" pitchFamily="34" charset="-122"/>
                    <a:ea typeface="微软雅黑" panose="020B0503020204020204" pitchFamily="34" charset="-122"/>
                    <a:cs typeface="Microsoft YaHei" charset="0"/>
                  </a:rPr>
                  <a:t>10</a:t>
                </a:r>
                <a:r>
                  <a:rPr lang="zh-CN" altLang="en-US" dirty="0">
                    <a:latin typeface="微软雅黑" panose="020B0503020204020204" pitchFamily="34" charset="-122"/>
                    <a:ea typeface="微软雅黑" panose="020B0503020204020204" pitchFamily="34" charset="-122"/>
                    <a:cs typeface="Microsoft YaHei" charset="0"/>
                  </a:rPr>
                  <a:t>亿美金，我会用这10亿美金建造一个NASA级别的</a:t>
                </a:r>
                <a:r>
                  <a:rPr lang="zh-CN" altLang="en-US" dirty="0">
                    <a:solidFill>
                      <a:srgbClr val="C00000"/>
                    </a:solidFill>
                    <a:latin typeface="微软雅黑" panose="020B0503020204020204" pitchFamily="34" charset="-122"/>
                    <a:ea typeface="微软雅黑" panose="020B0503020204020204" pitchFamily="34" charset="-122"/>
                    <a:cs typeface="Microsoft YaHei" charset="0"/>
                  </a:rPr>
                  <a:t>自然语言处理</a:t>
                </a:r>
                <a:r>
                  <a:rPr lang="zh-CN" altLang="en-US" dirty="0">
                    <a:latin typeface="微软雅黑" panose="020B0503020204020204" pitchFamily="34" charset="-122"/>
                    <a:ea typeface="微软雅黑" panose="020B0503020204020204" pitchFamily="34" charset="-122"/>
                    <a:cs typeface="Microsoft YaHei" charset="0"/>
                  </a:rPr>
                  <a:t>研究项目”</a:t>
                </a:r>
              </a:p>
            </p:txBody>
          </p:sp>
          <p:pic>
            <p:nvPicPr>
              <p:cNvPr id="9" name="图片 7">
                <a:extLst>
                  <a:ext uri="{FF2B5EF4-FFF2-40B4-BE49-F238E27FC236}">
                    <a16:creationId xmlns:a16="http://schemas.microsoft.com/office/drawing/2014/main" id="{70F7B9F7-CF1F-B548-BF2D-10152A0C2345}"/>
                  </a:ext>
                </a:extLst>
              </p:cNvPr>
              <p:cNvPicPr>
                <a:picLocks noChangeAspect="1"/>
              </p:cNvPicPr>
              <p:nvPr/>
            </p:nvPicPr>
            <p:blipFill>
              <a:blip r:embed="rId3"/>
              <a:stretch>
                <a:fillRect/>
              </a:stretch>
            </p:blipFill>
            <p:spPr>
              <a:xfrm>
                <a:off x="422192" y="3984630"/>
                <a:ext cx="1247754" cy="162775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nvGrpSpPr>
            <p:cNvPr id="10" name="Group 9">
              <a:extLst>
                <a:ext uri="{FF2B5EF4-FFF2-40B4-BE49-F238E27FC236}">
                  <a16:creationId xmlns:a16="http://schemas.microsoft.com/office/drawing/2014/main" id="{F11AA1F1-D69D-5748-998E-0ABCC4CDD37C}"/>
                </a:ext>
              </a:extLst>
            </p:cNvPr>
            <p:cNvGrpSpPr/>
            <p:nvPr/>
          </p:nvGrpSpPr>
          <p:grpSpPr>
            <a:xfrm>
              <a:off x="5160429" y="4087613"/>
              <a:ext cx="4155694" cy="2402520"/>
              <a:chOff x="4610728" y="3947521"/>
              <a:chExt cx="4155694" cy="2402520"/>
            </a:xfrm>
          </p:grpSpPr>
          <p:sp>
            <p:nvSpPr>
              <p:cNvPr id="11" name="矩形 3">
                <a:extLst>
                  <a:ext uri="{FF2B5EF4-FFF2-40B4-BE49-F238E27FC236}">
                    <a16:creationId xmlns:a16="http://schemas.microsoft.com/office/drawing/2014/main" id="{B4C4C650-4CFD-714A-BD90-8F3840E340E3}"/>
                  </a:ext>
                </a:extLst>
              </p:cNvPr>
              <p:cNvSpPr/>
              <p:nvPr/>
            </p:nvSpPr>
            <p:spPr>
              <a:xfrm>
                <a:off x="4610728" y="5700502"/>
                <a:ext cx="4155694" cy="649539"/>
              </a:xfrm>
              <a:prstGeom prst="rect">
                <a:avLst/>
              </a:prstGeom>
            </p:spPr>
            <p:txBody>
              <a:bodyPr wrap="square">
                <a:spAutoFit/>
              </a:bodyPr>
              <a:lstStyle/>
              <a:p>
                <a:r>
                  <a:rPr lang="zh-CN" altLang="en-US" sz="1600" b="1" dirty="0">
                    <a:solidFill>
                      <a:srgbClr val="131313"/>
                    </a:solidFill>
                    <a:latin typeface="微软雅黑" panose="020B0503020204020204" pitchFamily="34" charset="-122"/>
                    <a:ea typeface="微软雅黑" panose="020B0503020204020204" pitchFamily="34" charset="-122"/>
                  </a:rPr>
                  <a:t>沈向洋</a:t>
                </a:r>
                <a:endParaRPr lang="en-US" altLang="zh-CN" sz="1600" b="1" dirty="0">
                  <a:solidFill>
                    <a:srgbClr val="131313"/>
                  </a:solidFill>
                  <a:latin typeface="微软雅黑" panose="020B0503020204020204" pitchFamily="34" charset="-122"/>
                  <a:ea typeface="微软雅黑" panose="020B0503020204020204" pitchFamily="34" charset="-122"/>
                </a:endParaRPr>
              </a:p>
              <a:p>
                <a:r>
                  <a:rPr lang="zh-CN" altLang="en-US" sz="1600" dirty="0">
                    <a:solidFill>
                      <a:srgbClr val="131313"/>
                    </a:solidFill>
                    <a:latin typeface="微软雅黑" panose="020B0503020204020204" pitchFamily="34" charset="-122"/>
                    <a:ea typeface="微软雅黑" panose="020B0503020204020204" pitchFamily="34" charset="-122"/>
                  </a:rPr>
                  <a:t>美国工程院院士、微软前全球执行副总裁</a:t>
                </a:r>
                <a:endParaRPr lang="zh-CN" altLang="en-US" sz="1600" dirty="0">
                  <a:latin typeface="微软雅黑" panose="020B0503020204020204" pitchFamily="34" charset="-122"/>
                  <a:ea typeface="微软雅黑" panose="020B0503020204020204" pitchFamily="34" charset="-122"/>
                </a:endParaRPr>
              </a:p>
            </p:txBody>
          </p:sp>
          <p:sp>
            <p:nvSpPr>
              <p:cNvPr id="12" name="文本框 6">
                <a:extLst>
                  <a:ext uri="{FF2B5EF4-FFF2-40B4-BE49-F238E27FC236}">
                    <a16:creationId xmlns:a16="http://schemas.microsoft.com/office/drawing/2014/main" id="{95E408C2-37D6-FC48-80F7-12E84E35E67A}"/>
                  </a:ext>
                </a:extLst>
              </p:cNvPr>
              <p:cNvSpPr txBox="1"/>
              <p:nvPr/>
            </p:nvSpPr>
            <p:spPr>
              <a:xfrm>
                <a:off x="6014059" y="3948776"/>
                <a:ext cx="2604874" cy="646331"/>
              </a:xfrm>
              <a:prstGeom prst="rect">
                <a:avLst/>
              </a:prstGeom>
              <a:noFill/>
              <a:ln w="57150">
                <a:noFill/>
              </a:ln>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“下一个十年，</a:t>
                </a:r>
                <a:r>
                  <a:rPr lang="zh-CN" altLang="en-US" dirty="0">
                    <a:solidFill>
                      <a:srgbClr val="C00000"/>
                    </a:solidFill>
                    <a:latin typeface="微软雅黑" panose="020B0503020204020204" pitchFamily="34" charset="-122"/>
                    <a:ea typeface="微软雅黑" panose="020B0503020204020204" pitchFamily="34" charset="-122"/>
                  </a:rPr>
                  <a:t>懂语言者</a:t>
                </a:r>
                <a:r>
                  <a:rPr kumimoji="1" lang="zh-CN" altLang="en-US" dirty="0">
                    <a:latin typeface="微软雅黑" panose="020B0503020204020204" pitchFamily="34" charset="-122"/>
                    <a:ea typeface="微软雅黑" panose="020B0503020204020204" pitchFamily="34" charset="-122"/>
                  </a:rPr>
                  <a:t>得天下”</a:t>
                </a:r>
              </a:p>
            </p:txBody>
          </p:sp>
          <p:pic>
            <p:nvPicPr>
              <p:cNvPr id="13" name="图片 8">
                <a:extLst>
                  <a:ext uri="{FF2B5EF4-FFF2-40B4-BE49-F238E27FC236}">
                    <a16:creationId xmlns:a16="http://schemas.microsoft.com/office/drawing/2014/main" id="{E215E8BF-BD0A-2642-9895-C3E908AC7188}"/>
                  </a:ext>
                </a:extLst>
              </p:cNvPr>
              <p:cNvPicPr>
                <a:picLocks noChangeAspect="1"/>
              </p:cNvPicPr>
              <p:nvPr/>
            </p:nvPicPr>
            <p:blipFill>
              <a:blip r:embed="rId4"/>
              <a:stretch>
                <a:fillRect/>
              </a:stretch>
            </p:blipFill>
            <p:spPr>
              <a:xfrm>
                <a:off x="4676433" y="3947521"/>
                <a:ext cx="1247754" cy="162775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nvGrpSpPr>
            <p:cNvPr id="14" name="Group 13">
              <a:extLst>
                <a:ext uri="{FF2B5EF4-FFF2-40B4-BE49-F238E27FC236}">
                  <a16:creationId xmlns:a16="http://schemas.microsoft.com/office/drawing/2014/main" id="{2412DE76-7D15-134A-9BDB-48250D5B0D50}"/>
                </a:ext>
              </a:extLst>
            </p:cNvPr>
            <p:cNvGrpSpPr/>
            <p:nvPr/>
          </p:nvGrpSpPr>
          <p:grpSpPr>
            <a:xfrm>
              <a:off x="5062665" y="1571228"/>
              <a:ext cx="4141171" cy="2378447"/>
              <a:chOff x="287338" y="1210981"/>
              <a:chExt cx="4141171" cy="2378447"/>
            </a:xfrm>
          </p:grpSpPr>
          <p:pic>
            <p:nvPicPr>
              <p:cNvPr id="15" name="图片 9">
                <a:extLst>
                  <a:ext uri="{FF2B5EF4-FFF2-40B4-BE49-F238E27FC236}">
                    <a16:creationId xmlns:a16="http://schemas.microsoft.com/office/drawing/2014/main" id="{DCCBA19F-8286-4A4E-8FFA-9FE0A1880E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2192" y="1210981"/>
                <a:ext cx="1247754" cy="1627754"/>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sp>
            <p:nvSpPr>
              <p:cNvPr id="16" name="矩形 10">
                <a:extLst>
                  <a:ext uri="{FF2B5EF4-FFF2-40B4-BE49-F238E27FC236}">
                    <a16:creationId xmlns:a16="http://schemas.microsoft.com/office/drawing/2014/main" id="{CA22EBA9-95D6-604A-A1E0-C58ACAB88DAA}"/>
                  </a:ext>
                </a:extLst>
              </p:cNvPr>
              <p:cNvSpPr/>
              <p:nvPr/>
            </p:nvSpPr>
            <p:spPr>
              <a:xfrm>
                <a:off x="1774067" y="1210981"/>
                <a:ext cx="2654442"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“深度学习的下一个大的进展应该</a:t>
                </a:r>
                <a:r>
                  <a:rPr lang="zh-CN" altLang="en-US" dirty="0">
                    <a:solidFill>
                      <a:srgbClr val="191919"/>
                    </a:solidFill>
                    <a:latin typeface="微软雅黑" panose="020B0503020204020204" pitchFamily="34" charset="-122"/>
                    <a:ea typeface="微软雅黑" panose="020B0503020204020204" pitchFamily="34" charset="-122"/>
                  </a:rPr>
                  <a:t>是</a:t>
                </a:r>
                <a:r>
                  <a:rPr lang="zh-CN" altLang="en-US" dirty="0">
                    <a:solidFill>
                      <a:srgbClr val="C00000"/>
                    </a:solidFill>
                    <a:latin typeface="微软雅黑" panose="020B0503020204020204" pitchFamily="34" charset="-122"/>
                    <a:ea typeface="微软雅黑" panose="020B0503020204020204" pitchFamily="34" charset="-122"/>
                  </a:rPr>
                  <a:t>让神经网络真正理解文档的内容</a:t>
                </a:r>
                <a:r>
                  <a:rPr lang="zh-CN" altLang="en-US" dirty="0">
                    <a:solidFill>
                      <a:srgbClr val="191919"/>
                    </a:solidFill>
                    <a:latin typeface="微软雅黑" panose="020B0503020204020204" pitchFamily="34" charset="-122"/>
                    <a:ea typeface="微软雅黑" panose="020B0503020204020204" pitchFamily="34" charset="-122"/>
                  </a:rPr>
                  <a:t>”</a:t>
                </a:r>
              </a:p>
            </p:txBody>
          </p:sp>
          <p:sp>
            <p:nvSpPr>
              <p:cNvPr id="17" name="矩形 11">
                <a:extLst>
                  <a:ext uri="{FF2B5EF4-FFF2-40B4-BE49-F238E27FC236}">
                    <a16:creationId xmlns:a16="http://schemas.microsoft.com/office/drawing/2014/main" id="{E4B9EA1E-CC3D-4A40-8793-373E479741E5}"/>
                  </a:ext>
                </a:extLst>
              </p:cNvPr>
              <p:cNvSpPr/>
              <p:nvPr/>
            </p:nvSpPr>
            <p:spPr>
              <a:xfrm>
                <a:off x="287338" y="2834409"/>
                <a:ext cx="2927636" cy="755019"/>
              </a:xfrm>
              <a:prstGeom prst="rect">
                <a:avLst/>
              </a:prstGeom>
            </p:spPr>
            <p:txBody>
              <a:bodyPr wrap="square">
                <a:spAutoFit/>
              </a:bodyPr>
              <a:lstStyle/>
              <a:p>
                <a:pPr>
                  <a:lnSpc>
                    <a:spcPct val="125000"/>
                  </a:lnSpc>
                </a:pPr>
                <a:r>
                  <a:rPr lang="en-US" altLang="zh-CN" sz="1600" b="1" dirty="0">
                    <a:solidFill>
                      <a:srgbClr val="131313"/>
                    </a:solidFill>
                    <a:latin typeface="微软雅黑" panose="020B0503020204020204" pitchFamily="34" charset="-122"/>
                    <a:ea typeface="微软雅黑" panose="020B0503020204020204" pitchFamily="34" charset="-122"/>
                  </a:rPr>
                  <a:t>Geoffrey</a:t>
                </a:r>
                <a:r>
                  <a:rPr lang="zh-CN" altLang="en-US" sz="1600" b="1" dirty="0">
                    <a:solidFill>
                      <a:srgbClr val="131313"/>
                    </a:solidFill>
                    <a:latin typeface="微软雅黑" panose="020B0503020204020204" pitchFamily="34" charset="-122"/>
                    <a:ea typeface="微软雅黑" panose="020B0503020204020204" pitchFamily="34" charset="-122"/>
                  </a:rPr>
                  <a:t> </a:t>
                </a:r>
                <a:r>
                  <a:rPr lang="en-US" altLang="zh-CN" sz="1600" b="1" dirty="0">
                    <a:solidFill>
                      <a:srgbClr val="131313"/>
                    </a:solidFill>
                    <a:latin typeface="微软雅黑" panose="020B0503020204020204" pitchFamily="34" charset="-122"/>
                    <a:ea typeface="微软雅黑" panose="020B0503020204020204" pitchFamily="34" charset="-122"/>
                  </a:rPr>
                  <a:t>Hinton</a:t>
                </a:r>
              </a:p>
              <a:p>
                <a:pPr>
                  <a:lnSpc>
                    <a:spcPct val="125000"/>
                  </a:lnSpc>
                </a:pPr>
                <a:r>
                  <a:rPr lang="zh-CN" altLang="en-US" sz="1600" dirty="0">
                    <a:solidFill>
                      <a:srgbClr val="131313"/>
                    </a:solidFill>
                    <a:latin typeface="微软雅黑" panose="020B0503020204020204" pitchFamily="34" charset="-122"/>
                    <a:ea typeface="微软雅黑" panose="020B0503020204020204" pitchFamily="34" charset="-122"/>
                  </a:rPr>
                  <a:t>图灵奖得主、深度学习之父</a:t>
                </a:r>
                <a:endParaRPr lang="en-US" altLang="zh-CN" sz="1600" dirty="0">
                  <a:solidFill>
                    <a:srgbClr val="131313"/>
                  </a:solidFill>
                  <a:latin typeface="微软雅黑" panose="020B0503020204020204" pitchFamily="34" charset="-122"/>
                  <a:ea typeface="微软雅黑" panose="020B0503020204020204" pitchFamily="34" charset="-122"/>
                </a:endParaRPr>
              </a:p>
            </p:txBody>
          </p:sp>
        </p:grpSp>
        <p:grpSp>
          <p:nvGrpSpPr>
            <p:cNvPr id="18" name="Group 17">
              <a:extLst>
                <a:ext uri="{FF2B5EF4-FFF2-40B4-BE49-F238E27FC236}">
                  <a16:creationId xmlns:a16="http://schemas.microsoft.com/office/drawing/2014/main" id="{976392EA-A335-2549-AD21-8DA22D8B8432}"/>
                </a:ext>
              </a:extLst>
            </p:cNvPr>
            <p:cNvGrpSpPr/>
            <p:nvPr/>
          </p:nvGrpSpPr>
          <p:grpSpPr>
            <a:xfrm>
              <a:off x="882766" y="1571228"/>
              <a:ext cx="4179899" cy="2285699"/>
              <a:chOff x="368294" y="1033006"/>
              <a:chExt cx="4179899" cy="2285699"/>
            </a:xfrm>
          </p:grpSpPr>
          <p:sp>
            <p:nvSpPr>
              <p:cNvPr id="19" name="矩形 1">
                <a:extLst>
                  <a:ext uri="{FF2B5EF4-FFF2-40B4-BE49-F238E27FC236}">
                    <a16:creationId xmlns:a16="http://schemas.microsoft.com/office/drawing/2014/main" id="{1E7560E7-2EB7-804A-9F69-18B50B28F2CF}"/>
                  </a:ext>
                </a:extLst>
              </p:cNvPr>
              <p:cNvSpPr/>
              <p:nvPr/>
            </p:nvSpPr>
            <p:spPr>
              <a:xfrm>
                <a:off x="368294" y="2733930"/>
                <a:ext cx="3737832" cy="584775"/>
              </a:xfrm>
              <a:prstGeom prst="rect">
                <a:avLst/>
              </a:prstGeom>
            </p:spPr>
            <p:txBody>
              <a:bodyPr wrap="square">
                <a:spAutoFit/>
              </a:bodyPr>
              <a:lstStyle/>
              <a:p>
                <a:pPr>
                  <a:defRPr/>
                </a:pPr>
                <a:r>
                  <a:rPr lang="en-US" altLang="zh-CN" sz="1600" b="1" dirty="0">
                    <a:latin typeface="微软雅黑" panose="020B0503020204020204" pitchFamily="34" charset="-122"/>
                    <a:ea typeface="微软雅黑" panose="020B0503020204020204" pitchFamily="34" charset="-122"/>
                  </a:rPr>
                  <a:t>Yann </a:t>
                </a:r>
                <a:r>
                  <a:rPr lang="en-US" altLang="zh-CN" sz="1600" b="1" dirty="0" err="1">
                    <a:latin typeface="微软雅黑" panose="020B0503020204020204" pitchFamily="34" charset="-122"/>
                    <a:ea typeface="微软雅黑" panose="020B0503020204020204" pitchFamily="34" charset="-122"/>
                  </a:rPr>
                  <a:t>LeCun</a:t>
                </a:r>
                <a:endParaRPr lang="en-US" altLang="zh-CN" sz="1600" b="1"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图灵奖得主、</a:t>
                </a:r>
                <a:r>
                  <a:rPr lang="en-US" altLang="zh-CN" sz="1600" dirty="0">
                    <a:latin typeface="微软雅黑" panose="020B0503020204020204" pitchFamily="34" charset="-122"/>
                    <a:ea typeface="微软雅黑" panose="020B0503020204020204" pitchFamily="34" charset="-122"/>
                  </a:rPr>
                  <a:t>Facebook</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负责人</a:t>
                </a:r>
                <a:endParaRPr lang="en-US" altLang="zh-CN" sz="1600" dirty="0">
                  <a:latin typeface="微软雅黑" panose="020B0503020204020204" pitchFamily="34" charset="-122"/>
                  <a:ea typeface="微软雅黑" panose="020B0503020204020204" pitchFamily="34" charset="-122"/>
                </a:endParaRPr>
              </a:p>
            </p:txBody>
          </p:sp>
          <p:sp>
            <p:nvSpPr>
              <p:cNvPr id="20" name="Rectangle 16">
                <a:extLst>
                  <a:ext uri="{FF2B5EF4-FFF2-40B4-BE49-F238E27FC236}">
                    <a16:creationId xmlns:a16="http://schemas.microsoft.com/office/drawing/2014/main" id="{577A6B09-87F0-6349-8C5D-C309A2AD7AB1}"/>
                  </a:ext>
                </a:extLst>
              </p:cNvPr>
              <p:cNvSpPr/>
              <p:nvPr/>
            </p:nvSpPr>
            <p:spPr>
              <a:xfrm>
                <a:off x="1705742" y="1033006"/>
                <a:ext cx="2842451" cy="646331"/>
              </a:xfrm>
              <a:prstGeom prst="rect">
                <a:avLst/>
              </a:prstGeom>
            </p:spPr>
            <p:txBody>
              <a:bodyPr wrap="square">
                <a:spAutoFit/>
              </a:bodyPr>
              <a:lstStyle/>
              <a:p>
                <a:pPr marL="0" lvl="1">
                  <a:defRPr/>
                </a:pPr>
                <a:r>
                  <a:rPr lang="zh-CN" altLang="en-US" dirty="0">
                    <a:latin typeface="微软雅黑" panose="020B0503020204020204" pitchFamily="34" charset="-122"/>
                    <a:ea typeface="微软雅黑" panose="020B0503020204020204" pitchFamily="34" charset="-122"/>
                    <a:cs typeface="Microsoft YaHei" charset="0"/>
                  </a:rPr>
                  <a:t>“</a:t>
                </a:r>
                <a:r>
                  <a:rPr lang="zh-CN" altLang="zh-CN" dirty="0">
                    <a:latin typeface="微软雅黑" panose="020B0503020204020204" pitchFamily="34" charset="-122"/>
                    <a:ea typeface="微软雅黑" panose="020B0503020204020204" pitchFamily="34" charset="-122"/>
                    <a:cs typeface="Microsoft YaHei" charset="0"/>
                  </a:rPr>
                  <a:t>深度学习的下一个前沿课题是</a:t>
                </a:r>
                <a:r>
                  <a:rPr lang="zh-CN" altLang="zh-CN" dirty="0">
                    <a:solidFill>
                      <a:srgbClr val="C00000"/>
                    </a:solidFill>
                    <a:latin typeface="微软雅黑" panose="020B0503020204020204" pitchFamily="34" charset="-122"/>
                    <a:ea typeface="微软雅黑" panose="020B0503020204020204" pitchFamily="34" charset="-122"/>
                  </a:rPr>
                  <a:t>自然语言理解</a:t>
                </a:r>
                <a:r>
                  <a:rPr lang="zh-CN" altLang="en-US" dirty="0">
                    <a:latin typeface="微软雅黑" panose="020B0503020204020204" pitchFamily="34" charset="-122"/>
                    <a:ea typeface="微软雅黑" panose="020B0503020204020204" pitchFamily="34" charset="-122"/>
                    <a:cs typeface="Microsoft YaHei" charset="0"/>
                  </a:rPr>
                  <a:t>”</a:t>
                </a:r>
                <a:endParaRPr lang="en-US" altLang="zh-CN" dirty="0">
                  <a:latin typeface="微软雅黑" panose="020B0503020204020204" pitchFamily="34" charset="-122"/>
                  <a:ea typeface="微软雅黑" panose="020B0503020204020204" pitchFamily="34" charset="-122"/>
                  <a:cs typeface="Microsoft YaHei" charset="0"/>
                </a:endParaRPr>
              </a:p>
            </p:txBody>
          </p:sp>
          <p:pic>
            <p:nvPicPr>
              <p:cNvPr id="21" name="图片 4">
                <a:extLst>
                  <a:ext uri="{FF2B5EF4-FFF2-40B4-BE49-F238E27FC236}">
                    <a16:creationId xmlns:a16="http://schemas.microsoft.com/office/drawing/2014/main" id="{DD01F94A-465A-B440-A3E6-A7884123432A}"/>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416069" y="1033006"/>
                <a:ext cx="1260000" cy="163940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grpSp>
      </p:grpSp>
      <p:grpSp>
        <p:nvGrpSpPr>
          <p:cNvPr id="24" name="Group 23">
            <a:extLst>
              <a:ext uri="{FF2B5EF4-FFF2-40B4-BE49-F238E27FC236}">
                <a16:creationId xmlns:a16="http://schemas.microsoft.com/office/drawing/2014/main" id="{25CB4F2A-F081-1F4F-BAFA-0B674444D37F}"/>
              </a:ext>
            </a:extLst>
          </p:cNvPr>
          <p:cNvGrpSpPr/>
          <p:nvPr/>
        </p:nvGrpSpPr>
        <p:grpSpPr>
          <a:xfrm>
            <a:off x="9822464" y="1784339"/>
            <a:ext cx="1520205" cy="4437300"/>
            <a:chOff x="9705144" y="1571228"/>
            <a:chExt cx="1604090" cy="4686163"/>
          </a:xfrm>
        </p:grpSpPr>
        <p:sp>
          <p:nvSpPr>
            <p:cNvPr id="22" name="TextBox 21">
              <a:extLst>
                <a:ext uri="{FF2B5EF4-FFF2-40B4-BE49-F238E27FC236}">
                  <a16:creationId xmlns:a16="http://schemas.microsoft.com/office/drawing/2014/main" id="{4AA5EECE-44BF-5544-B691-ADA1AC05CF4A}"/>
                </a:ext>
              </a:extLst>
            </p:cNvPr>
            <p:cNvSpPr txBox="1"/>
            <p:nvPr/>
          </p:nvSpPr>
          <p:spPr>
            <a:xfrm>
              <a:off x="9906564" y="5888059"/>
              <a:ext cx="1107996" cy="369332"/>
            </a:xfrm>
            <a:prstGeom prst="rect">
              <a:avLst/>
            </a:prstGeom>
            <a:noFill/>
          </p:spPr>
          <p:txBody>
            <a:bodyPr wrap="none" rtlCol="0">
              <a:spAutoFit/>
            </a:bodyPr>
            <a:lstStyle/>
            <a:p>
              <a:r>
                <a:rPr lang="en-CN" b="1" dirty="0">
                  <a:latin typeface="Microsoft YaHei" panose="020B0503020204020204" pitchFamily="34" charset="-122"/>
                  <a:ea typeface="Microsoft YaHei" panose="020B0503020204020204" pitchFamily="34" charset="-122"/>
                </a:rPr>
                <a:t>图灵测试</a:t>
              </a:r>
            </a:p>
          </p:txBody>
        </p:sp>
        <p:pic>
          <p:nvPicPr>
            <p:cNvPr id="25" name="图片 9">
              <a:extLst>
                <a:ext uri="{FF2B5EF4-FFF2-40B4-BE49-F238E27FC236}">
                  <a16:creationId xmlns:a16="http://schemas.microsoft.com/office/drawing/2014/main" id="{BE5434F5-3787-4276-8037-01F503614665}"/>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9751770" y="1571228"/>
              <a:ext cx="1510837" cy="2120633"/>
            </a:xfrm>
            <a:prstGeom prst="rect">
              <a:avLst/>
            </a:prstGeom>
            <a:ln w="38100" cap="sq">
              <a:solidFill>
                <a:schemeClr val="bg2">
                  <a:lumMod val="75000"/>
                </a:schemeClr>
              </a:solidFill>
              <a:prstDash val="solid"/>
              <a:miter lim="800000"/>
            </a:ln>
            <a:effectLst>
              <a:outerShdw blurRad="50800" dist="38100" dir="2700000" algn="tl" rotWithShape="0">
                <a:srgbClr val="000000">
                  <a:alpha val="43000"/>
                </a:srgbClr>
              </a:outerShdw>
            </a:effectLst>
          </p:spPr>
        </p:pic>
        <p:pic>
          <p:nvPicPr>
            <p:cNvPr id="1026" name="Picture 2">
              <a:extLst>
                <a:ext uri="{FF2B5EF4-FFF2-40B4-BE49-F238E27FC236}">
                  <a16:creationId xmlns:a16="http://schemas.microsoft.com/office/drawing/2014/main" id="{4BFF4506-11C8-7A46-BFFA-C5A83D6D6D0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05144" y="3856926"/>
              <a:ext cx="1604090" cy="20538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10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12EE9-AB5C-8F40-B394-C075B3E18FA2}"/>
              </a:ext>
            </a:extLst>
          </p:cNvPr>
          <p:cNvSpPr>
            <a:spLocks noGrp="1"/>
          </p:cNvSpPr>
          <p:nvPr>
            <p:ph type="sldNum" sz="quarter" idx="12"/>
          </p:nvPr>
        </p:nvSpPr>
        <p:spPr/>
        <p:txBody>
          <a:bodyPr/>
          <a:lstStyle/>
          <a:p>
            <a:fld id="{85F8B262-510B-45FB-9F68-19347AFD565E}" type="slidenum">
              <a:rPr lang="zh-CN" altLang="en-US" smtClean="0"/>
              <a:pPr/>
              <a:t>7</a:t>
            </a:fld>
            <a:endParaRPr lang="zh-CN" altLang="en-US" dirty="0"/>
          </a:p>
        </p:txBody>
      </p:sp>
      <p:sp>
        <p:nvSpPr>
          <p:cNvPr id="3" name="Footer Placeholder 2">
            <a:extLst>
              <a:ext uri="{FF2B5EF4-FFF2-40B4-BE49-F238E27FC236}">
                <a16:creationId xmlns:a16="http://schemas.microsoft.com/office/drawing/2014/main" id="{9C2E6980-A996-714F-8D25-58B0464CB6B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5982A07E-059F-1640-80A9-4B1698892E95}"/>
              </a:ext>
            </a:extLst>
          </p:cNvPr>
          <p:cNvSpPr>
            <a:spLocks noGrp="1"/>
          </p:cNvSpPr>
          <p:nvPr>
            <p:ph type="title"/>
          </p:nvPr>
        </p:nvSpPr>
        <p:spPr/>
        <p:txBody>
          <a:bodyPr/>
          <a:lstStyle/>
          <a:p>
            <a:r>
              <a:rPr lang="en-CN" dirty="0"/>
              <a:t>自然语言处理任务层级</a:t>
            </a:r>
          </a:p>
        </p:txBody>
      </p:sp>
      <p:graphicFrame>
        <p:nvGraphicFramePr>
          <p:cNvPr id="6" name="Diagram 2">
            <a:extLst>
              <a:ext uri="{FF2B5EF4-FFF2-40B4-BE49-F238E27FC236}">
                <a16:creationId xmlns:a16="http://schemas.microsoft.com/office/drawing/2014/main" id="{F74FCF4D-ABF9-D74D-8E93-82B287187D91}"/>
              </a:ext>
            </a:extLst>
          </p:cNvPr>
          <p:cNvGraphicFramePr/>
          <p:nvPr>
            <p:extLst>
              <p:ext uri="{D42A27DB-BD31-4B8C-83A1-F6EECF244321}">
                <p14:modId xmlns:p14="http://schemas.microsoft.com/office/powerpoint/2010/main" val="1948655890"/>
              </p:ext>
            </p:extLst>
          </p:nvPr>
        </p:nvGraphicFramePr>
        <p:xfrm>
          <a:off x="2544974" y="928298"/>
          <a:ext cx="7102051" cy="5196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39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8</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归结为四个基本问题</a:t>
            </a:r>
          </a:p>
        </p:txBody>
      </p:sp>
      <p:graphicFrame>
        <p:nvGraphicFramePr>
          <p:cNvPr id="6" name="Content Placeholder 5">
            <a:extLst>
              <a:ext uri="{FF2B5EF4-FFF2-40B4-BE49-F238E27FC236}">
                <a16:creationId xmlns:a16="http://schemas.microsoft.com/office/drawing/2014/main" id="{B80F8173-6690-0E48-BAFA-096B6458AC29}"/>
              </a:ext>
            </a:extLst>
          </p:cNvPr>
          <p:cNvGraphicFramePr>
            <a:graphicFrameLocks noGrp="1"/>
          </p:cNvGraphicFramePr>
          <p:nvPr>
            <p:ph sz="quarter" idx="1"/>
          </p:nvPr>
        </p:nvGraphicFramePr>
        <p:xfrm>
          <a:off x="722326" y="1070857"/>
          <a:ext cx="10799114" cy="531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122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352C9A-973E-8743-BDAA-6CD983C930B8}"/>
              </a:ext>
            </a:extLst>
          </p:cNvPr>
          <p:cNvSpPr>
            <a:spLocks noGrp="1"/>
          </p:cNvSpPr>
          <p:nvPr>
            <p:ph type="sldNum" sz="quarter" idx="12"/>
          </p:nvPr>
        </p:nvSpPr>
        <p:spPr/>
        <p:txBody>
          <a:bodyPr/>
          <a:lstStyle/>
          <a:p>
            <a:fld id="{85F8B262-510B-45FB-9F68-19347AFD565E}" type="slidenum">
              <a:rPr lang="zh-CN" altLang="en-US" smtClean="0"/>
              <a:pPr/>
              <a:t>9</a:t>
            </a:fld>
            <a:endParaRPr lang="zh-CN" altLang="en-US" dirty="0"/>
          </a:p>
        </p:txBody>
      </p:sp>
      <p:sp>
        <p:nvSpPr>
          <p:cNvPr id="3" name="Footer Placeholder 2">
            <a:extLst>
              <a:ext uri="{FF2B5EF4-FFF2-40B4-BE49-F238E27FC236}">
                <a16:creationId xmlns:a16="http://schemas.microsoft.com/office/drawing/2014/main" id="{822C45F8-A662-6644-8D23-BA8372CC30F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EE14D681-63E3-1E43-914B-E03DB6C3A42F}"/>
              </a:ext>
            </a:extLst>
          </p:cNvPr>
          <p:cNvSpPr>
            <a:spLocks noGrp="1"/>
          </p:cNvSpPr>
          <p:nvPr>
            <p:ph type="title"/>
          </p:nvPr>
        </p:nvSpPr>
        <p:spPr>
          <a:xfrm>
            <a:off x="888366" y="98277"/>
            <a:ext cx="5575064" cy="481783"/>
          </a:xfrm>
        </p:spPr>
        <p:txBody>
          <a:bodyPr/>
          <a:lstStyle/>
          <a:p>
            <a:r>
              <a:rPr lang="en-CN" dirty="0"/>
              <a:t>自然语言处理研究对象与层次</a:t>
            </a:r>
          </a:p>
        </p:txBody>
      </p:sp>
      <p:grpSp>
        <p:nvGrpSpPr>
          <p:cNvPr id="6" name="组合 5">
            <a:extLst>
              <a:ext uri="{FF2B5EF4-FFF2-40B4-BE49-F238E27FC236}">
                <a16:creationId xmlns:a16="http://schemas.microsoft.com/office/drawing/2014/main" id="{4612C30A-86F4-1C48-8529-840756D230A9}"/>
              </a:ext>
            </a:extLst>
          </p:cNvPr>
          <p:cNvGrpSpPr/>
          <p:nvPr/>
        </p:nvGrpSpPr>
        <p:grpSpPr>
          <a:xfrm>
            <a:off x="2287851" y="1509658"/>
            <a:ext cx="7616297" cy="4049847"/>
            <a:chOff x="700722" y="1757618"/>
            <a:chExt cx="7616297" cy="4049847"/>
          </a:xfrm>
        </p:grpSpPr>
        <p:sp>
          <p:nvSpPr>
            <p:cNvPr id="7" name="矩形 6">
              <a:extLst>
                <a:ext uri="{FF2B5EF4-FFF2-40B4-BE49-F238E27FC236}">
                  <a16:creationId xmlns:a16="http://schemas.microsoft.com/office/drawing/2014/main" id="{51EB8FD8-D0BF-CA46-A482-3E978F3C0EBD}"/>
                </a:ext>
              </a:extLst>
            </p:cNvPr>
            <p:cNvSpPr/>
            <p:nvPr/>
          </p:nvSpPr>
          <p:spPr>
            <a:xfrm>
              <a:off x="6018886" y="3219384"/>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境</a:t>
              </a:r>
            </a:p>
          </p:txBody>
        </p:sp>
        <p:sp>
          <p:nvSpPr>
            <p:cNvPr id="8" name="矩形 7">
              <a:extLst>
                <a:ext uri="{FF2B5EF4-FFF2-40B4-BE49-F238E27FC236}">
                  <a16:creationId xmlns:a16="http://schemas.microsoft.com/office/drawing/2014/main" id="{24A38B6C-8878-BC4D-A147-E9D6E60D3A96}"/>
                </a:ext>
              </a:extLst>
            </p:cNvPr>
            <p:cNvSpPr/>
            <p:nvPr/>
          </p:nvSpPr>
          <p:spPr>
            <a:xfrm>
              <a:off x="3698269" y="1757618"/>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知</a:t>
              </a:r>
            </a:p>
          </p:txBody>
        </p:sp>
        <p:sp>
          <p:nvSpPr>
            <p:cNvPr id="9" name="矩形 8">
              <a:extLst>
                <a:ext uri="{FF2B5EF4-FFF2-40B4-BE49-F238E27FC236}">
                  <a16:creationId xmlns:a16="http://schemas.microsoft.com/office/drawing/2014/main" id="{A8161839-F509-DB44-9D33-D1475AA0BE46}"/>
                </a:ext>
              </a:extLst>
            </p:cNvPr>
            <p:cNvSpPr/>
            <p:nvPr/>
          </p:nvSpPr>
          <p:spPr>
            <a:xfrm>
              <a:off x="3698269" y="3192927"/>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名</a:t>
              </a:r>
              <a:endParaRPr lang="en-US" altLang="zh-CN"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575961DE-A4A1-6443-8A6D-FF9152E8DCD3}"/>
                </a:ext>
              </a:extLst>
            </p:cNvPr>
            <p:cNvSpPr/>
            <p:nvPr/>
          </p:nvSpPr>
          <p:spPr>
            <a:xfrm>
              <a:off x="1281014" y="3192926"/>
              <a:ext cx="1641578" cy="93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实</a:t>
              </a:r>
            </a:p>
          </p:txBody>
        </p:sp>
        <p:sp>
          <p:nvSpPr>
            <p:cNvPr id="11" name="文本框 10">
              <a:extLst>
                <a:ext uri="{FF2B5EF4-FFF2-40B4-BE49-F238E27FC236}">
                  <a16:creationId xmlns:a16="http://schemas.microsoft.com/office/drawing/2014/main" id="{C4D13B44-CE19-E148-AB3C-1D5BB700CFB6}"/>
                </a:ext>
              </a:extLst>
            </p:cNvPr>
            <p:cNvSpPr txBox="1"/>
            <p:nvPr/>
          </p:nvSpPr>
          <p:spPr>
            <a:xfrm>
              <a:off x="4336310" y="4736370"/>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形式</a:t>
              </a:r>
            </a:p>
          </p:txBody>
        </p:sp>
        <p:sp>
          <p:nvSpPr>
            <p:cNvPr id="12" name="文本框 11">
              <a:extLst>
                <a:ext uri="{FF2B5EF4-FFF2-40B4-BE49-F238E27FC236}">
                  <a16:creationId xmlns:a16="http://schemas.microsoft.com/office/drawing/2014/main" id="{05B45C32-52E6-E046-9FDF-EFB49832FE23}"/>
                </a:ext>
              </a:extLst>
            </p:cNvPr>
            <p:cNvSpPr txBox="1"/>
            <p:nvPr/>
          </p:nvSpPr>
          <p:spPr>
            <a:xfrm>
              <a:off x="2995442" y="3800199"/>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语义</a:t>
              </a:r>
            </a:p>
          </p:txBody>
        </p:sp>
        <p:sp>
          <p:nvSpPr>
            <p:cNvPr id="13" name="文本框 12">
              <a:extLst>
                <a:ext uri="{FF2B5EF4-FFF2-40B4-BE49-F238E27FC236}">
                  <a16:creationId xmlns:a16="http://schemas.microsoft.com/office/drawing/2014/main" id="{941BAC97-885E-424D-9BB1-C3CD838A4E7A}"/>
                </a:ext>
              </a:extLst>
            </p:cNvPr>
            <p:cNvSpPr txBox="1"/>
            <p:nvPr/>
          </p:nvSpPr>
          <p:spPr>
            <a:xfrm>
              <a:off x="4624847" y="2747385"/>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推理</a:t>
              </a:r>
            </a:p>
          </p:txBody>
        </p:sp>
        <p:sp>
          <p:nvSpPr>
            <p:cNvPr id="14" name="文本框 13">
              <a:extLst>
                <a:ext uri="{FF2B5EF4-FFF2-40B4-BE49-F238E27FC236}">
                  <a16:creationId xmlns:a16="http://schemas.microsoft.com/office/drawing/2014/main" id="{0E18342E-FC02-9446-B1F4-461DC61F6F8B}"/>
                </a:ext>
              </a:extLst>
            </p:cNvPr>
            <p:cNvSpPr txBox="1"/>
            <p:nvPr/>
          </p:nvSpPr>
          <p:spPr>
            <a:xfrm>
              <a:off x="5355631" y="3810629"/>
              <a:ext cx="646331" cy="369332"/>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语用</a:t>
              </a:r>
            </a:p>
          </p:txBody>
        </p:sp>
        <p:sp>
          <p:nvSpPr>
            <p:cNvPr id="15" name="箭头: 上下 14">
              <a:extLst>
                <a:ext uri="{FF2B5EF4-FFF2-40B4-BE49-F238E27FC236}">
                  <a16:creationId xmlns:a16="http://schemas.microsoft.com/office/drawing/2014/main" id="{C6586D5F-A32D-A944-8F01-E1EE908EC8B3}"/>
                </a:ext>
              </a:extLst>
            </p:cNvPr>
            <p:cNvSpPr/>
            <p:nvPr/>
          </p:nvSpPr>
          <p:spPr>
            <a:xfrm>
              <a:off x="4410373" y="2717071"/>
              <a:ext cx="237086" cy="436997"/>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6" name="箭头: 直角双向 15">
              <a:extLst>
                <a:ext uri="{FF2B5EF4-FFF2-40B4-BE49-F238E27FC236}">
                  <a16:creationId xmlns:a16="http://schemas.microsoft.com/office/drawing/2014/main" id="{20518A25-BD4F-9E49-9025-7A4370C124F5}"/>
                </a:ext>
              </a:extLst>
            </p:cNvPr>
            <p:cNvSpPr/>
            <p:nvPr/>
          </p:nvSpPr>
          <p:spPr>
            <a:xfrm rot="2688105">
              <a:off x="4141828" y="3959751"/>
              <a:ext cx="787024" cy="810733"/>
            </a:xfrm>
            <a:prstGeom prst="leftUpArrow">
              <a:avLst>
                <a:gd name="adj1" fmla="val 15104"/>
                <a:gd name="adj2" fmla="val 25000"/>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7" name="箭头: 上下 16">
              <a:extLst>
                <a:ext uri="{FF2B5EF4-FFF2-40B4-BE49-F238E27FC236}">
                  <a16:creationId xmlns:a16="http://schemas.microsoft.com/office/drawing/2014/main" id="{AA271AC9-FD42-F847-A0AC-18FB41F249FA}"/>
                </a:ext>
              </a:extLst>
            </p:cNvPr>
            <p:cNvSpPr/>
            <p:nvPr/>
          </p:nvSpPr>
          <p:spPr>
            <a:xfrm rot="5400000">
              <a:off x="3191886" y="3364306"/>
              <a:ext cx="237088" cy="646331"/>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8" name="箭头: 上下 17">
              <a:extLst>
                <a:ext uri="{FF2B5EF4-FFF2-40B4-BE49-F238E27FC236}">
                  <a16:creationId xmlns:a16="http://schemas.microsoft.com/office/drawing/2014/main" id="{9895CE24-5454-414F-A538-98DD95FF79ED}"/>
                </a:ext>
              </a:extLst>
            </p:cNvPr>
            <p:cNvSpPr/>
            <p:nvPr/>
          </p:nvSpPr>
          <p:spPr>
            <a:xfrm rot="5400000">
              <a:off x="5532875" y="3408462"/>
              <a:ext cx="237091" cy="55801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10AE691B-0A49-EB44-BEB3-B82B13D595C8}"/>
                </a:ext>
              </a:extLst>
            </p:cNvPr>
            <p:cNvSpPr txBox="1"/>
            <p:nvPr/>
          </p:nvSpPr>
          <p:spPr>
            <a:xfrm>
              <a:off x="4017696" y="4736370"/>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(1)</a:t>
              </a:r>
              <a:endParaRPr lang="zh-CN" altLang="en-US" dirty="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E1C9B1E9-B1E2-CB46-B680-F3E81E4B43B7}"/>
                </a:ext>
              </a:extLst>
            </p:cNvPr>
            <p:cNvSpPr txBox="1"/>
            <p:nvPr/>
          </p:nvSpPr>
          <p:spPr>
            <a:xfrm>
              <a:off x="3977251" y="2741949"/>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(3)</a:t>
              </a:r>
              <a:endParaRPr lang="zh-CN" altLang="en-US"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302BE574-759E-8E41-B43F-9F8C13410D68}"/>
                </a:ext>
              </a:extLst>
            </p:cNvPr>
            <p:cNvSpPr txBox="1"/>
            <p:nvPr/>
          </p:nvSpPr>
          <p:spPr>
            <a:xfrm>
              <a:off x="5440942" y="3219384"/>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(4)</a:t>
              </a:r>
              <a:endParaRPr lang="zh-CN" altLang="en-US" dirty="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6D8FA929-4CEB-C342-968B-0F074F5E4C79}"/>
                </a:ext>
              </a:extLst>
            </p:cNvPr>
            <p:cNvSpPr txBox="1"/>
            <p:nvPr/>
          </p:nvSpPr>
          <p:spPr>
            <a:xfrm>
              <a:off x="3097232" y="3193727"/>
              <a:ext cx="442750" cy="369332"/>
            </a:xfrm>
            <a:prstGeom prst="rect">
              <a:avLst/>
            </a:prstGeom>
            <a:noFill/>
          </p:spPr>
          <p:txBody>
            <a:bodyPr wrap="square" rtlCol="0">
              <a:spAutoFit/>
            </a:bodyPr>
            <a:lstStyle/>
            <a:p>
              <a:r>
                <a:rPr lang="en-US" altLang="zh-CN" dirty="0">
                  <a:latin typeface="Microsoft YaHei" panose="020B0503020204020204" pitchFamily="34" charset="-122"/>
                  <a:ea typeface="Microsoft YaHei" panose="020B0503020204020204" pitchFamily="34" charset="-122"/>
                </a:rPr>
                <a:t>(2)</a:t>
              </a:r>
              <a:endParaRPr lang="zh-CN" altLang="en-US"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DC270E66-40F5-8D40-96D0-06A20A9CFBD8}"/>
                </a:ext>
              </a:extLst>
            </p:cNvPr>
            <p:cNvSpPr txBox="1"/>
            <p:nvPr/>
          </p:nvSpPr>
          <p:spPr>
            <a:xfrm>
              <a:off x="6001962" y="4607136"/>
              <a:ext cx="2315057" cy="1200329"/>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形式：名</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语义：名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实</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推理：名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知</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语用：名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实</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知</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境</a:t>
              </a:r>
            </a:p>
          </p:txBody>
        </p:sp>
        <p:sp>
          <p:nvSpPr>
            <p:cNvPr id="24" name="文本框 23">
              <a:extLst>
                <a:ext uri="{FF2B5EF4-FFF2-40B4-BE49-F238E27FC236}">
                  <a16:creationId xmlns:a16="http://schemas.microsoft.com/office/drawing/2014/main" id="{C3E27D89-CDBE-7046-B5E9-AF26B1F15C8A}"/>
                </a:ext>
              </a:extLst>
            </p:cNvPr>
            <p:cNvSpPr txBox="1"/>
            <p:nvPr/>
          </p:nvSpPr>
          <p:spPr>
            <a:xfrm>
              <a:off x="700722" y="4600017"/>
              <a:ext cx="2723823" cy="1200329"/>
            </a:xfrm>
            <a:prstGeom prst="rect">
              <a:avLst/>
            </a:prstGeom>
            <a:noFill/>
          </p:spPr>
          <p:txBody>
            <a:bodyPr wrap="none" rtlCol="0">
              <a:spAutoFit/>
            </a:bodyPr>
            <a:lstStyle/>
            <a:p>
              <a:r>
                <a:rPr lang="zh-CN" altLang="en-US" dirty="0">
                  <a:latin typeface="Microsoft YaHei" panose="020B0503020204020204" pitchFamily="34" charset="-122"/>
                  <a:ea typeface="Microsoft YaHei" panose="020B0503020204020204" pitchFamily="34" charset="-122"/>
                </a:rPr>
                <a:t>名：语言</a:t>
              </a:r>
              <a:r>
                <a:rPr lang="zh-CN" altLang="en-US" dirty="0">
                  <a:solidFill>
                    <a:srgbClr val="C00000"/>
                  </a:solidFill>
                  <a:latin typeface="Microsoft YaHei" panose="020B0503020204020204" pitchFamily="34" charset="-122"/>
                  <a:ea typeface="Microsoft YaHei" panose="020B0503020204020204" pitchFamily="34" charset="-122"/>
                </a:rPr>
                <a:t>符号</a:t>
              </a:r>
              <a:endParaRPr lang="en-US" altLang="zh-CN" dirty="0">
                <a:solidFill>
                  <a:srgbClr val="C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实：客观</a:t>
              </a:r>
              <a:r>
                <a:rPr lang="zh-CN" altLang="en-US" dirty="0">
                  <a:solidFill>
                    <a:srgbClr val="C00000"/>
                  </a:solidFill>
                  <a:latin typeface="Microsoft YaHei" panose="020B0503020204020204" pitchFamily="34" charset="-122"/>
                  <a:ea typeface="Microsoft YaHei" panose="020B0503020204020204" pitchFamily="34" charset="-122"/>
                </a:rPr>
                <a:t>事实</a:t>
              </a:r>
              <a:r>
                <a:rPr lang="zh-CN" altLang="en-US" dirty="0">
                  <a:latin typeface="Microsoft YaHei" panose="020B0503020204020204" pitchFamily="34" charset="-122"/>
                  <a:ea typeface="Microsoft YaHei" panose="020B0503020204020204" pitchFamily="34" charset="-122"/>
                </a:rPr>
                <a:t>、主观意见</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知：</a:t>
              </a:r>
              <a:r>
                <a:rPr lang="zh-CN" altLang="en-US" dirty="0">
                  <a:solidFill>
                    <a:srgbClr val="C00000"/>
                  </a:solidFill>
                  <a:latin typeface="Microsoft YaHei" panose="020B0503020204020204" pitchFamily="34" charset="-122"/>
                  <a:ea typeface="Microsoft YaHei" panose="020B0503020204020204" pitchFamily="34" charset="-122"/>
                </a:rPr>
                <a:t>知识</a:t>
              </a:r>
              <a:endParaRPr lang="en-US" altLang="zh-CN" dirty="0">
                <a:solidFill>
                  <a:srgbClr val="C00000"/>
                </a:solidFill>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境：语言</a:t>
              </a:r>
              <a:r>
                <a:rPr lang="zh-CN" altLang="en-US" dirty="0">
                  <a:solidFill>
                    <a:srgbClr val="C00000"/>
                  </a:solidFill>
                  <a:latin typeface="Microsoft YaHei" panose="020B0503020204020204" pitchFamily="34" charset="-122"/>
                  <a:ea typeface="Microsoft YaHei" panose="020B0503020204020204" pitchFamily="34" charset="-122"/>
                </a:rPr>
                <a:t>所处环境</a:t>
              </a:r>
            </a:p>
          </p:txBody>
        </p:sp>
      </p:grpSp>
    </p:spTree>
    <p:extLst>
      <p:ext uri="{BB962C8B-B14F-4D97-AF65-F5344CB8AC3E}">
        <p14:creationId xmlns:p14="http://schemas.microsoft.com/office/powerpoint/2010/main" val="482257533"/>
      </p:ext>
    </p:extLst>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11022</TotalTime>
  <Words>1849</Words>
  <Application>Microsoft Macintosh PowerPoint</Application>
  <PresentationFormat>Widescreen</PresentationFormat>
  <Paragraphs>395</Paragraphs>
  <Slides>26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等线</vt:lpstr>
      <vt:lpstr>微软雅黑</vt:lpstr>
      <vt:lpstr>微软雅黑</vt:lpstr>
      <vt:lpstr>字魂58号-创中黑-Regular</vt:lpstr>
      <vt:lpstr>Arial</vt:lpstr>
      <vt:lpstr>Cambria Math</vt:lpstr>
      <vt:lpstr>Impact</vt:lpstr>
      <vt:lpstr>Times New Roman</vt:lpstr>
      <vt:lpstr>Wingdings</vt:lpstr>
      <vt:lpstr>Office 主题​​</vt:lpstr>
      <vt:lpstr>PowerPoint Presentation</vt:lpstr>
      <vt:lpstr>什么是自然语言处理？</vt:lpstr>
      <vt:lpstr>自然语言处理的代表性应用</vt:lpstr>
      <vt:lpstr>自然语言处理属于认知智能任务</vt:lpstr>
      <vt:lpstr>自然语言处理的难点与特点</vt:lpstr>
      <vt:lpstr>“人工智能皇冠上的明珠”</vt:lpstr>
      <vt:lpstr>自然语言处理任务层级</vt:lpstr>
      <vt:lpstr>归结为四个基本问题</vt:lpstr>
      <vt:lpstr>自然语言处理研究对象与层次</vt:lpstr>
      <vt:lpstr>“层次 x 任务”二维表</vt:lpstr>
      <vt:lpstr>语言模型</vt:lpstr>
      <vt:lpstr>中文分词</vt:lpstr>
      <vt:lpstr>子词切分（Subword）</vt:lpstr>
      <vt:lpstr>句法分析</vt:lpstr>
      <vt:lpstr>语义分析</vt:lpstr>
      <vt:lpstr>信息抽取</vt:lpstr>
      <vt:lpstr>情感分析</vt:lpstr>
      <vt:lpstr>问答系统</vt:lpstr>
      <vt:lpstr>更多任务</vt:lpstr>
      <vt:lpstr>自然语言处理技术发展历史</vt:lpstr>
      <vt:lpstr>基于符号（字符串）表示的专家知识</vt:lpstr>
      <vt:lpstr>基于向量表示的统计模型</vt:lpstr>
      <vt:lpstr>基于嵌入表示的深度学习模型</vt:lpstr>
      <vt:lpstr>预训练模型获得更好的表示</vt:lpstr>
      <vt:lpstr>参考书</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Che Wanxiang</cp:lastModifiedBy>
  <cp:revision>495</cp:revision>
  <dcterms:created xsi:type="dcterms:W3CDTF">2020-10-10T02:02:30Z</dcterms:created>
  <dcterms:modified xsi:type="dcterms:W3CDTF">2021-09-26T00:54:07Z</dcterms:modified>
</cp:coreProperties>
</file>